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886" r:id="rId1"/>
  </p:sldMasterIdLst>
  <p:notesMasterIdLst>
    <p:notesMasterId r:id="rId33"/>
  </p:notesMasterIdLst>
  <p:sldIdLst>
    <p:sldId id="256" r:id="rId2"/>
    <p:sldId id="734" r:id="rId3"/>
    <p:sldId id="735" r:id="rId4"/>
    <p:sldId id="295" r:id="rId5"/>
    <p:sldId id="296" r:id="rId6"/>
    <p:sldId id="297" r:id="rId7"/>
    <p:sldId id="298" r:id="rId8"/>
    <p:sldId id="736" r:id="rId9"/>
    <p:sldId id="737" r:id="rId10"/>
    <p:sldId id="740" r:id="rId11"/>
    <p:sldId id="738" r:id="rId12"/>
    <p:sldId id="733" r:id="rId13"/>
    <p:sldId id="271" r:id="rId14"/>
    <p:sldId id="742" r:id="rId15"/>
    <p:sldId id="268" r:id="rId16"/>
    <p:sldId id="279" r:id="rId17"/>
    <p:sldId id="287" r:id="rId18"/>
    <p:sldId id="282" r:id="rId19"/>
    <p:sldId id="281" r:id="rId20"/>
    <p:sldId id="280" r:id="rId21"/>
    <p:sldId id="283" r:id="rId22"/>
    <p:sldId id="284" r:id="rId23"/>
    <p:sldId id="285" r:id="rId24"/>
    <p:sldId id="286" r:id="rId25"/>
    <p:sldId id="741" r:id="rId26"/>
    <p:sldId id="744" r:id="rId27"/>
    <p:sldId id="743" r:id="rId28"/>
    <p:sldId id="276" r:id="rId29"/>
    <p:sldId id="290" r:id="rId30"/>
    <p:sldId id="291" r:id="rId31"/>
    <p:sldId id="28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5200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196"/>
    <p:restoredTop sz="86158"/>
  </p:normalViewPr>
  <p:slideViewPr>
    <p:cSldViewPr snapToGrid="0" snapToObjects="1">
      <p:cViewPr varScale="1">
        <p:scale>
          <a:sx n="36" d="100"/>
          <a:sy n="36" d="100"/>
        </p:scale>
        <p:origin x="240" y="9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216230-D822-40A1-94DC-F2601E78FF60}" type="doc">
      <dgm:prSet loTypeId="urn:microsoft.com/office/officeart/2005/8/layout/list1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C4DD7EBC-BCE9-4426-8019-7F8F1BC288CB}">
      <dgm:prSet custT="1"/>
      <dgm:spPr/>
      <dgm:t>
        <a:bodyPr/>
        <a:lstStyle/>
        <a:p>
          <a:r>
            <a:rPr lang="en-CA" sz="2200" b="1" dirty="0"/>
            <a:t>TO EXECUTE</a:t>
          </a:r>
          <a:r>
            <a:rPr lang="en-FI" sz="2200"/>
            <a:t> quantum</a:t>
          </a:r>
          <a:r>
            <a:rPr lang="en-US" sz="2200" dirty="0"/>
            <a:t> algorithms on real quantum hardware, we need</a:t>
          </a:r>
        </a:p>
      </dgm:t>
    </dgm:pt>
    <dgm:pt modelId="{1DF4E49B-D56E-49A4-BE07-3716E715C3B6}" type="parTrans" cxnId="{D6E2BB7A-8716-46D1-9CE1-FAC9D4AA2C62}">
      <dgm:prSet/>
      <dgm:spPr/>
      <dgm:t>
        <a:bodyPr/>
        <a:lstStyle/>
        <a:p>
          <a:endParaRPr lang="en-US"/>
        </a:p>
      </dgm:t>
    </dgm:pt>
    <dgm:pt modelId="{A2AEB7CE-EC5A-4294-A066-F841722A3AFC}" type="sibTrans" cxnId="{D6E2BB7A-8716-46D1-9CE1-FAC9D4AA2C62}">
      <dgm:prSet/>
      <dgm:spPr/>
      <dgm:t>
        <a:bodyPr/>
        <a:lstStyle/>
        <a:p>
          <a:endParaRPr lang="en-US"/>
        </a:p>
      </dgm:t>
    </dgm:pt>
    <dgm:pt modelId="{13144D08-F4EE-46AA-8034-8A1F4C180823}">
      <dgm:prSet custT="1"/>
      <dgm:spPr/>
      <dgm:t>
        <a:bodyPr/>
        <a:lstStyle/>
        <a:p>
          <a:pPr>
            <a:lnSpc>
              <a:spcPct val="150000"/>
            </a:lnSpc>
          </a:pPr>
          <a:r>
            <a:rPr lang="en-US" sz="2000" dirty="0"/>
            <a:t>Quantum Compilation: </a:t>
          </a:r>
          <a:r>
            <a:rPr lang="en-CA" sz="2000" dirty="0"/>
            <a:t>Translate a program to a set of elementary quantum gates</a:t>
          </a:r>
          <a:endParaRPr lang="en-US" sz="2000" dirty="0"/>
        </a:p>
      </dgm:t>
    </dgm:pt>
    <dgm:pt modelId="{F24520A3-9C00-4586-AE83-3519D39A8E8F}" type="parTrans" cxnId="{F50179D2-813A-4B18-A2A5-71D326E99A8A}">
      <dgm:prSet/>
      <dgm:spPr/>
      <dgm:t>
        <a:bodyPr/>
        <a:lstStyle/>
        <a:p>
          <a:endParaRPr lang="en-US"/>
        </a:p>
      </dgm:t>
    </dgm:pt>
    <dgm:pt modelId="{5BC19215-D899-4BA5-BBD9-C02AF79AE494}" type="sibTrans" cxnId="{F50179D2-813A-4B18-A2A5-71D326E99A8A}">
      <dgm:prSet/>
      <dgm:spPr/>
      <dgm:t>
        <a:bodyPr/>
        <a:lstStyle/>
        <a:p>
          <a:endParaRPr lang="en-US"/>
        </a:p>
      </dgm:t>
    </dgm:pt>
    <dgm:pt modelId="{091FD64A-E946-4126-AB6F-27D9D0B74249}">
      <dgm:prSet custT="1"/>
      <dgm:spPr/>
      <dgm:t>
        <a:bodyPr/>
        <a:lstStyle/>
        <a:p>
          <a:r>
            <a:rPr lang="en-CA" sz="2200" b="1" dirty="0"/>
            <a:t>TO REDUCE</a:t>
          </a:r>
          <a:r>
            <a:rPr lang="en-FI" sz="2200"/>
            <a:t> the</a:t>
          </a:r>
          <a:r>
            <a:rPr lang="en-US" sz="2200" dirty="0"/>
            <a:t> circuit size, we need </a:t>
          </a:r>
        </a:p>
      </dgm:t>
    </dgm:pt>
    <dgm:pt modelId="{109397D6-616F-4481-9159-35453023C36F}" type="parTrans" cxnId="{99D9593B-B2E8-46E1-8C26-08A52F76C952}">
      <dgm:prSet/>
      <dgm:spPr/>
      <dgm:t>
        <a:bodyPr/>
        <a:lstStyle/>
        <a:p>
          <a:endParaRPr lang="en-US"/>
        </a:p>
      </dgm:t>
    </dgm:pt>
    <dgm:pt modelId="{E8D074CA-CA55-4A8B-96A6-E8A4BF5EADE5}" type="sibTrans" cxnId="{99D9593B-B2E8-46E1-8C26-08A52F76C952}">
      <dgm:prSet/>
      <dgm:spPr/>
      <dgm:t>
        <a:bodyPr/>
        <a:lstStyle/>
        <a:p>
          <a:endParaRPr lang="en-US"/>
        </a:p>
      </dgm:t>
    </dgm:pt>
    <dgm:pt modelId="{2F7792D5-7E1B-4ED5-B889-054CB28B2DC8}">
      <dgm:prSet custT="1"/>
      <dgm:spPr/>
      <dgm:t>
        <a:bodyPr/>
        <a:lstStyle/>
        <a:p>
          <a:pPr>
            <a:lnSpc>
              <a:spcPct val="150000"/>
            </a:lnSpc>
          </a:pPr>
          <a:r>
            <a:rPr lang="en-US" sz="2000" dirty="0"/>
            <a:t>Resource-efficient algorithms</a:t>
          </a:r>
        </a:p>
      </dgm:t>
    </dgm:pt>
    <dgm:pt modelId="{5EA96027-D81D-40EB-840B-F7DAA86BA649}" type="parTrans" cxnId="{DA4309BC-DBEE-4C72-AC79-2C588D82E02D}">
      <dgm:prSet/>
      <dgm:spPr/>
      <dgm:t>
        <a:bodyPr/>
        <a:lstStyle/>
        <a:p>
          <a:endParaRPr lang="en-US"/>
        </a:p>
      </dgm:t>
    </dgm:pt>
    <dgm:pt modelId="{B8763E4F-3D86-43FB-9FBB-81A13284F4B4}" type="sibTrans" cxnId="{DA4309BC-DBEE-4C72-AC79-2C588D82E02D}">
      <dgm:prSet/>
      <dgm:spPr/>
      <dgm:t>
        <a:bodyPr/>
        <a:lstStyle/>
        <a:p>
          <a:endParaRPr lang="en-US"/>
        </a:p>
      </dgm:t>
    </dgm:pt>
    <dgm:pt modelId="{8F15425F-CD8F-BC48-BF38-AEFC36577680}">
      <dgm:prSet custT="1"/>
      <dgm:spPr/>
      <dgm:t>
        <a:bodyPr/>
        <a:lstStyle/>
        <a:p>
          <a:pPr>
            <a:lnSpc>
              <a:spcPct val="150000"/>
            </a:lnSpc>
          </a:pPr>
          <a:r>
            <a:rPr lang="en-US" sz="2000"/>
            <a:t>Quantum Implementation: </a:t>
          </a:r>
          <a:r>
            <a:rPr lang="en-CA" sz="2000">
              <a:effectLst/>
              <a:latin typeface="+mn-lt"/>
              <a:ea typeface="+mn-ea"/>
              <a:cs typeface="+mn-cs"/>
            </a:rPr>
            <a:t>Map unitary operations to physical architectures</a:t>
          </a:r>
          <a:endParaRPr lang="en-US" sz="2000" dirty="0"/>
        </a:p>
      </dgm:t>
    </dgm:pt>
    <dgm:pt modelId="{3DB11998-76DC-F342-8D62-8E328779EB62}" type="parTrans" cxnId="{5A229523-34F9-A544-874B-44ED8C883F13}">
      <dgm:prSet/>
      <dgm:spPr/>
      <dgm:t>
        <a:bodyPr/>
        <a:lstStyle/>
        <a:p>
          <a:endParaRPr lang="en-US"/>
        </a:p>
      </dgm:t>
    </dgm:pt>
    <dgm:pt modelId="{5896A6AE-1F6D-7F4B-AF4B-C0C7CED9B8D8}" type="sibTrans" cxnId="{5A229523-34F9-A544-874B-44ED8C883F13}">
      <dgm:prSet/>
      <dgm:spPr/>
      <dgm:t>
        <a:bodyPr/>
        <a:lstStyle/>
        <a:p>
          <a:endParaRPr lang="en-US"/>
        </a:p>
      </dgm:t>
    </dgm:pt>
    <dgm:pt modelId="{AD306246-6D20-AF4B-BACE-1196F8F156E4}">
      <dgm:prSet custT="1"/>
      <dgm:spPr/>
      <dgm:t>
        <a:bodyPr/>
        <a:lstStyle/>
        <a:p>
          <a:pPr>
            <a:lnSpc>
              <a:spcPct val="150000"/>
            </a:lnSpc>
          </a:pPr>
          <a:r>
            <a:rPr lang="en-US" sz="2000" dirty="0"/>
            <a:t>Improved quantum compiling procedures</a:t>
          </a:r>
        </a:p>
      </dgm:t>
    </dgm:pt>
    <dgm:pt modelId="{14A5F239-8896-9B42-A7E8-569BE8B04957}" type="parTrans" cxnId="{0D3E50BC-208E-D44A-B8B5-099B9CE8A3D0}">
      <dgm:prSet/>
      <dgm:spPr/>
      <dgm:t>
        <a:bodyPr/>
        <a:lstStyle/>
        <a:p>
          <a:endParaRPr lang="en-US"/>
        </a:p>
      </dgm:t>
    </dgm:pt>
    <dgm:pt modelId="{D53B8E3F-FE56-3943-B33A-CE2232232538}" type="sibTrans" cxnId="{0D3E50BC-208E-D44A-B8B5-099B9CE8A3D0}">
      <dgm:prSet/>
      <dgm:spPr/>
      <dgm:t>
        <a:bodyPr/>
        <a:lstStyle/>
        <a:p>
          <a:endParaRPr lang="en-US"/>
        </a:p>
      </dgm:t>
    </dgm:pt>
    <dgm:pt modelId="{CB28CD96-CD08-BE4B-8E8E-5F0E0F00E7BE}" type="pres">
      <dgm:prSet presAssocID="{35216230-D822-40A1-94DC-F2601E78FF60}" presName="linear" presStyleCnt="0">
        <dgm:presLayoutVars>
          <dgm:dir/>
          <dgm:animLvl val="lvl"/>
          <dgm:resizeHandles val="exact"/>
        </dgm:presLayoutVars>
      </dgm:prSet>
      <dgm:spPr/>
    </dgm:pt>
    <dgm:pt modelId="{EF859E32-B86B-4C4B-B132-A1C0F050880A}" type="pres">
      <dgm:prSet presAssocID="{C4DD7EBC-BCE9-4426-8019-7F8F1BC288CB}" presName="parentLin" presStyleCnt="0"/>
      <dgm:spPr/>
    </dgm:pt>
    <dgm:pt modelId="{CCE98C06-C308-824B-B47C-87B6C7E7044C}" type="pres">
      <dgm:prSet presAssocID="{C4DD7EBC-BCE9-4426-8019-7F8F1BC288CB}" presName="parentLeftMargin" presStyleLbl="node1" presStyleIdx="0" presStyleCnt="2"/>
      <dgm:spPr/>
    </dgm:pt>
    <dgm:pt modelId="{1E0779DE-E876-DF41-AAEA-FF225A908BB7}" type="pres">
      <dgm:prSet presAssocID="{C4DD7EBC-BCE9-4426-8019-7F8F1BC288CB}" presName="parentText" presStyleLbl="node1" presStyleIdx="0" presStyleCnt="2" custScaleX="120980" custLinFactNeighborX="-2914" custLinFactNeighborY="-2849">
        <dgm:presLayoutVars>
          <dgm:chMax val="0"/>
          <dgm:bulletEnabled val="1"/>
        </dgm:presLayoutVars>
      </dgm:prSet>
      <dgm:spPr/>
    </dgm:pt>
    <dgm:pt modelId="{E413AB51-D7AC-9D47-8A75-52F7CE9B4D60}" type="pres">
      <dgm:prSet presAssocID="{C4DD7EBC-BCE9-4426-8019-7F8F1BC288CB}" presName="negativeSpace" presStyleCnt="0"/>
      <dgm:spPr/>
    </dgm:pt>
    <dgm:pt modelId="{20318DBC-E9E3-AE41-B553-BDEF6E1D6161}" type="pres">
      <dgm:prSet presAssocID="{C4DD7EBC-BCE9-4426-8019-7F8F1BC288CB}" presName="childText" presStyleLbl="conFgAcc1" presStyleIdx="0" presStyleCnt="2">
        <dgm:presLayoutVars>
          <dgm:bulletEnabled val="1"/>
        </dgm:presLayoutVars>
      </dgm:prSet>
      <dgm:spPr/>
    </dgm:pt>
    <dgm:pt modelId="{89DFB57B-0F48-BB40-9B68-2097477863BA}" type="pres">
      <dgm:prSet presAssocID="{A2AEB7CE-EC5A-4294-A066-F841722A3AFC}" presName="spaceBetweenRectangles" presStyleCnt="0"/>
      <dgm:spPr/>
    </dgm:pt>
    <dgm:pt modelId="{585591DF-6547-8B4A-8D67-69C8601EE7D5}" type="pres">
      <dgm:prSet presAssocID="{091FD64A-E946-4126-AB6F-27D9D0B74249}" presName="parentLin" presStyleCnt="0"/>
      <dgm:spPr/>
    </dgm:pt>
    <dgm:pt modelId="{6174CB00-5910-2A49-B9C8-95896C2B4BD3}" type="pres">
      <dgm:prSet presAssocID="{091FD64A-E946-4126-AB6F-27D9D0B74249}" presName="parentLeftMargin" presStyleLbl="node1" presStyleIdx="0" presStyleCnt="2"/>
      <dgm:spPr/>
    </dgm:pt>
    <dgm:pt modelId="{00D4DEBE-B01A-134D-B3AA-C9265FE74E9B}" type="pres">
      <dgm:prSet presAssocID="{091FD64A-E946-4126-AB6F-27D9D0B74249}" presName="parentText" presStyleLbl="node1" presStyleIdx="1" presStyleCnt="2" custLinFactNeighborX="-10769" custLinFactNeighborY="5901">
        <dgm:presLayoutVars>
          <dgm:chMax val="0"/>
          <dgm:bulletEnabled val="1"/>
        </dgm:presLayoutVars>
      </dgm:prSet>
      <dgm:spPr/>
    </dgm:pt>
    <dgm:pt modelId="{BE33EC1F-CB42-E242-967E-3E1177778C4F}" type="pres">
      <dgm:prSet presAssocID="{091FD64A-E946-4126-AB6F-27D9D0B74249}" presName="negativeSpace" presStyleCnt="0"/>
      <dgm:spPr/>
    </dgm:pt>
    <dgm:pt modelId="{0B220486-6869-8446-A5D0-76F6EDC580A5}" type="pres">
      <dgm:prSet presAssocID="{091FD64A-E946-4126-AB6F-27D9D0B74249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161C1812-E1D7-9642-BD58-AF56F7D007EC}" type="presOf" srcId="{C4DD7EBC-BCE9-4426-8019-7F8F1BC288CB}" destId="{CCE98C06-C308-824B-B47C-87B6C7E7044C}" srcOrd="0" destOrd="0" presId="urn:microsoft.com/office/officeart/2005/8/layout/list1"/>
    <dgm:cxn modelId="{5A229523-34F9-A544-874B-44ED8C883F13}" srcId="{C4DD7EBC-BCE9-4426-8019-7F8F1BC288CB}" destId="{8F15425F-CD8F-BC48-BF38-AEFC36577680}" srcOrd="1" destOrd="0" parTransId="{3DB11998-76DC-F342-8D62-8E328779EB62}" sibTransId="{5896A6AE-1F6D-7F4B-AF4B-C0C7CED9B8D8}"/>
    <dgm:cxn modelId="{99D9593B-B2E8-46E1-8C26-08A52F76C952}" srcId="{35216230-D822-40A1-94DC-F2601E78FF60}" destId="{091FD64A-E946-4126-AB6F-27D9D0B74249}" srcOrd="1" destOrd="0" parTransId="{109397D6-616F-4481-9159-35453023C36F}" sibTransId="{E8D074CA-CA55-4A8B-96A6-E8A4BF5EADE5}"/>
    <dgm:cxn modelId="{6EE1D93E-A509-0943-8927-52881615995C}" type="presOf" srcId="{35216230-D822-40A1-94DC-F2601E78FF60}" destId="{CB28CD96-CD08-BE4B-8E8E-5F0E0F00E7BE}" srcOrd="0" destOrd="0" presId="urn:microsoft.com/office/officeart/2005/8/layout/list1"/>
    <dgm:cxn modelId="{135CBE66-B9E0-DF46-8C99-3550446D8837}" type="presOf" srcId="{13144D08-F4EE-46AA-8034-8A1F4C180823}" destId="{20318DBC-E9E3-AE41-B553-BDEF6E1D6161}" srcOrd="0" destOrd="0" presId="urn:microsoft.com/office/officeart/2005/8/layout/list1"/>
    <dgm:cxn modelId="{6B21276C-2128-754E-84A1-39CDB1126D44}" type="presOf" srcId="{091FD64A-E946-4126-AB6F-27D9D0B74249}" destId="{6174CB00-5910-2A49-B9C8-95896C2B4BD3}" srcOrd="0" destOrd="0" presId="urn:microsoft.com/office/officeart/2005/8/layout/list1"/>
    <dgm:cxn modelId="{A600956C-713F-8348-A994-9CD457C5CEDB}" type="presOf" srcId="{2F7792D5-7E1B-4ED5-B889-054CB28B2DC8}" destId="{0B220486-6869-8446-A5D0-76F6EDC580A5}" srcOrd="0" destOrd="0" presId="urn:microsoft.com/office/officeart/2005/8/layout/list1"/>
    <dgm:cxn modelId="{D6E2BB7A-8716-46D1-9CE1-FAC9D4AA2C62}" srcId="{35216230-D822-40A1-94DC-F2601E78FF60}" destId="{C4DD7EBC-BCE9-4426-8019-7F8F1BC288CB}" srcOrd="0" destOrd="0" parTransId="{1DF4E49B-D56E-49A4-BE07-3716E715C3B6}" sibTransId="{A2AEB7CE-EC5A-4294-A066-F841722A3AFC}"/>
    <dgm:cxn modelId="{2F55499F-2334-924C-B2D1-99A81C245E8B}" type="presOf" srcId="{091FD64A-E946-4126-AB6F-27D9D0B74249}" destId="{00D4DEBE-B01A-134D-B3AA-C9265FE74E9B}" srcOrd="1" destOrd="0" presId="urn:microsoft.com/office/officeart/2005/8/layout/list1"/>
    <dgm:cxn modelId="{DA4309BC-DBEE-4C72-AC79-2C588D82E02D}" srcId="{091FD64A-E946-4126-AB6F-27D9D0B74249}" destId="{2F7792D5-7E1B-4ED5-B889-054CB28B2DC8}" srcOrd="0" destOrd="0" parTransId="{5EA96027-D81D-40EB-840B-F7DAA86BA649}" sibTransId="{B8763E4F-3D86-43FB-9FBB-81A13284F4B4}"/>
    <dgm:cxn modelId="{0D3E50BC-208E-D44A-B8B5-099B9CE8A3D0}" srcId="{091FD64A-E946-4126-AB6F-27D9D0B74249}" destId="{AD306246-6D20-AF4B-BACE-1196F8F156E4}" srcOrd="1" destOrd="0" parTransId="{14A5F239-8896-9B42-A7E8-569BE8B04957}" sibTransId="{D53B8E3F-FE56-3943-B33A-CE2232232538}"/>
    <dgm:cxn modelId="{267226BF-03E5-CB48-9B93-DDB4FCA46EF8}" type="presOf" srcId="{AD306246-6D20-AF4B-BACE-1196F8F156E4}" destId="{0B220486-6869-8446-A5D0-76F6EDC580A5}" srcOrd="0" destOrd="1" presId="urn:microsoft.com/office/officeart/2005/8/layout/list1"/>
    <dgm:cxn modelId="{F50179D2-813A-4B18-A2A5-71D326E99A8A}" srcId="{C4DD7EBC-BCE9-4426-8019-7F8F1BC288CB}" destId="{13144D08-F4EE-46AA-8034-8A1F4C180823}" srcOrd="0" destOrd="0" parTransId="{F24520A3-9C00-4586-AE83-3519D39A8E8F}" sibTransId="{5BC19215-D899-4BA5-BBD9-C02AF79AE494}"/>
    <dgm:cxn modelId="{2FE5EFEA-08D2-C34F-8BDB-FEF491C874CC}" type="presOf" srcId="{C4DD7EBC-BCE9-4426-8019-7F8F1BC288CB}" destId="{1E0779DE-E876-DF41-AAEA-FF225A908BB7}" srcOrd="1" destOrd="0" presId="urn:microsoft.com/office/officeart/2005/8/layout/list1"/>
    <dgm:cxn modelId="{8E97A4F5-D325-3042-A9D2-CC9B668A5607}" type="presOf" srcId="{8F15425F-CD8F-BC48-BF38-AEFC36577680}" destId="{20318DBC-E9E3-AE41-B553-BDEF6E1D6161}" srcOrd="0" destOrd="1" presId="urn:microsoft.com/office/officeart/2005/8/layout/list1"/>
    <dgm:cxn modelId="{9452EE06-D433-4840-BEF8-FF72FE565107}" type="presParOf" srcId="{CB28CD96-CD08-BE4B-8E8E-5F0E0F00E7BE}" destId="{EF859E32-B86B-4C4B-B132-A1C0F050880A}" srcOrd="0" destOrd="0" presId="urn:microsoft.com/office/officeart/2005/8/layout/list1"/>
    <dgm:cxn modelId="{BBB50182-79DF-1C40-8B59-749B4E1EBF42}" type="presParOf" srcId="{EF859E32-B86B-4C4B-B132-A1C0F050880A}" destId="{CCE98C06-C308-824B-B47C-87B6C7E7044C}" srcOrd="0" destOrd="0" presId="urn:microsoft.com/office/officeart/2005/8/layout/list1"/>
    <dgm:cxn modelId="{842F4040-3E5A-1E49-A708-00E8AFD86905}" type="presParOf" srcId="{EF859E32-B86B-4C4B-B132-A1C0F050880A}" destId="{1E0779DE-E876-DF41-AAEA-FF225A908BB7}" srcOrd="1" destOrd="0" presId="urn:microsoft.com/office/officeart/2005/8/layout/list1"/>
    <dgm:cxn modelId="{3FAB8BA4-BC00-A54E-8080-A542F26AA9B3}" type="presParOf" srcId="{CB28CD96-CD08-BE4B-8E8E-5F0E0F00E7BE}" destId="{E413AB51-D7AC-9D47-8A75-52F7CE9B4D60}" srcOrd="1" destOrd="0" presId="urn:microsoft.com/office/officeart/2005/8/layout/list1"/>
    <dgm:cxn modelId="{06D67A77-CF10-BF47-B6B3-F9C7D59E73C0}" type="presParOf" srcId="{CB28CD96-CD08-BE4B-8E8E-5F0E0F00E7BE}" destId="{20318DBC-E9E3-AE41-B553-BDEF6E1D6161}" srcOrd="2" destOrd="0" presId="urn:microsoft.com/office/officeart/2005/8/layout/list1"/>
    <dgm:cxn modelId="{A3297FCD-4733-7641-98C0-C3CACC6B98FB}" type="presParOf" srcId="{CB28CD96-CD08-BE4B-8E8E-5F0E0F00E7BE}" destId="{89DFB57B-0F48-BB40-9B68-2097477863BA}" srcOrd="3" destOrd="0" presId="urn:microsoft.com/office/officeart/2005/8/layout/list1"/>
    <dgm:cxn modelId="{EA1DB714-F9AB-984B-AB4E-55DF0D63D557}" type="presParOf" srcId="{CB28CD96-CD08-BE4B-8E8E-5F0E0F00E7BE}" destId="{585591DF-6547-8B4A-8D67-69C8601EE7D5}" srcOrd="4" destOrd="0" presId="urn:microsoft.com/office/officeart/2005/8/layout/list1"/>
    <dgm:cxn modelId="{12ADE866-D4C6-2441-9966-E19046F6373E}" type="presParOf" srcId="{585591DF-6547-8B4A-8D67-69C8601EE7D5}" destId="{6174CB00-5910-2A49-B9C8-95896C2B4BD3}" srcOrd="0" destOrd="0" presId="urn:microsoft.com/office/officeart/2005/8/layout/list1"/>
    <dgm:cxn modelId="{4779910A-E380-FA40-84E9-F8BAD6488BC5}" type="presParOf" srcId="{585591DF-6547-8B4A-8D67-69C8601EE7D5}" destId="{00D4DEBE-B01A-134D-B3AA-C9265FE74E9B}" srcOrd="1" destOrd="0" presId="urn:microsoft.com/office/officeart/2005/8/layout/list1"/>
    <dgm:cxn modelId="{550934F0-2B9A-EF4A-B2F9-8CB53D21867F}" type="presParOf" srcId="{CB28CD96-CD08-BE4B-8E8E-5F0E0F00E7BE}" destId="{BE33EC1F-CB42-E242-967E-3E1177778C4F}" srcOrd="5" destOrd="0" presId="urn:microsoft.com/office/officeart/2005/8/layout/list1"/>
    <dgm:cxn modelId="{8E3DE065-28D8-644F-ABEF-CE06788B5B84}" type="presParOf" srcId="{CB28CD96-CD08-BE4B-8E8E-5F0E0F00E7BE}" destId="{0B220486-6869-8446-A5D0-76F6EDC580A5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318DBC-E9E3-AE41-B553-BDEF6E1D6161}">
      <dsp:nvSpPr>
        <dsp:cNvPr id="0" name=""/>
        <dsp:cNvSpPr/>
      </dsp:nvSpPr>
      <dsp:spPr>
        <a:xfrm>
          <a:off x="0" y="467816"/>
          <a:ext cx="10653486" cy="1708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6829" tIns="645668" rIns="826829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Quantum Compilation: </a:t>
          </a:r>
          <a:r>
            <a:rPr lang="en-CA" sz="2000" kern="1200" dirty="0"/>
            <a:t>Translate a program to a set of elementary quantum gates</a:t>
          </a:r>
          <a:endParaRPr lang="en-US" sz="2000" kern="1200" dirty="0"/>
        </a:p>
        <a:p>
          <a:pPr marL="228600" lvl="1" indent="-228600" algn="l" defTabSz="8890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Quantum Implementation: </a:t>
          </a:r>
          <a:r>
            <a:rPr lang="en-CA" sz="2000" kern="1200">
              <a:effectLst/>
              <a:latin typeface="+mn-lt"/>
              <a:ea typeface="+mn-ea"/>
              <a:cs typeface="+mn-cs"/>
            </a:rPr>
            <a:t>Map unitary operations to physical architectures</a:t>
          </a:r>
          <a:endParaRPr lang="en-US" sz="2000" kern="1200" dirty="0"/>
        </a:p>
      </dsp:txBody>
      <dsp:txXfrm>
        <a:off x="0" y="467816"/>
        <a:ext cx="10653486" cy="1708875"/>
      </dsp:txXfrm>
    </dsp:sp>
    <dsp:sp modelId="{1E0779DE-E876-DF41-AAEA-FF225A908BB7}">
      <dsp:nvSpPr>
        <dsp:cNvPr id="0" name=""/>
        <dsp:cNvSpPr/>
      </dsp:nvSpPr>
      <dsp:spPr>
        <a:xfrm>
          <a:off x="517152" y="0"/>
          <a:ext cx="9022011" cy="915120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1873" tIns="0" rIns="281873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200" b="1" kern="1200" dirty="0"/>
            <a:t>TO EXECUTE</a:t>
          </a:r>
          <a:r>
            <a:rPr lang="en-FI" sz="2200" kern="1200"/>
            <a:t> quantum</a:t>
          </a:r>
          <a:r>
            <a:rPr lang="en-US" sz="2200" kern="1200" dirty="0"/>
            <a:t> algorithms on real quantum hardware, we need</a:t>
          </a:r>
        </a:p>
      </dsp:txBody>
      <dsp:txXfrm>
        <a:off x="561824" y="44672"/>
        <a:ext cx="8932667" cy="825776"/>
      </dsp:txXfrm>
    </dsp:sp>
    <dsp:sp modelId="{0B220486-6869-8446-A5D0-76F6EDC580A5}">
      <dsp:nvSpPr>
        <dsp:cNvPr id="0" name=""/>
        <dsp:cNvSpPr/>
      </dsp:nvSpPr>
      <dsp:spPr>
        <a:xfrm>
          <a:off x="0" y="2801652"/>
          <a:ext cx="10653486" cy="1708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220308"/>
              <a:satOff val="-46168"/>
              <a:lumOff val="363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6829" tIns="645668" rIns="826829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Resource-efficient algorithms</a:t>
          </a:r>
        </a:p>
        <a:p>
          <a:pPr marL="228600" lvl="1" indent="-228600" algn="l" defTabSz="8890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Improved quantum compiling procedures</a:t>
          </a:r>
        </a:p>
      </dsp:txBody>
      <dsp:txXfrm>
        <a:off x="0" y="2801652"/>
        <a:ext cx="10653486" cy="1708875"/>
      </dsp:txXfrm>
    </dsp:sp>
    <dsp:sp modelId="{00D4DEBE-B01A-134D-B3AA-C9265FE74E9B}">
      <dsp:nvSpPr>
        <dsp:cNvPr id="0" name=""/>
        <dsp:cNvSpPr/>
      </dsp:nvSpPr>
      <dsp:spPr>
        <a:xfrm>
          <a:off x="475310" y="2398093"/>
          <a:ext cx="7457440" cy="915120"/>
        </a:xfrm>
        <a:prstGeom prst="roundRect">
          <a:avLst/>
        </a:prstGeom>
        <a:solidFill>
          <a:schemeClr val="accent2">
            <a:shade val="80000"/>
            <a:hueOff val="220308"/>
            <a:satOff val="-46168"/>
            <a:lumOff val="363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1873" tIns="0" rIns="281873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200" b="1" kern="1200" dirty="0"/>
            <a:t>TO REDUCE</a:t>
          </a:r>
          <a:r>
            <a:rPr lang="en-FI" sz="2200" kern="1200"/>
            <a:t> the</a:t>
          </a:r>
          <a:r>
            <a:rPr lang="en-US" sz="2200" kern="1200" dirty="0"/>
            <a:t> circuit size, we need </a:t>
          </a:r>
        </a:p>
      </dsp:txBody>
      <dsp:txXfrm>
        <a:off x="519982" y="2442765"/>
        <a:ext cx="7368096" cy="8257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FCC1D5-D1C0-F141-8D90-633833BD2D88}" type="datetimeFigureOut">
              <a:rPr lang="en-US" smtClean="0"/>
              <a:t>2/14/23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7E1741-9DE7-574E-B74F-FFF36D054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999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E1741-9DE7-574E-B74F-FFF36D0545DE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04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E1741-9DE7-574E-B74F-FFF36D0545D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8728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E1741-9DE7-574E-B74F-FFF36D0545D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639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E1741-9DE7-574E-B74F-FFF36D0545D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3667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E1741-9DE7-574E-B74F-FFF36D0545D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6620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E1741-9DE7-574E-B74F-FFF36D0545D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3409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E1741-9DE7-574E-B74F-FFF36D0545D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839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E1741-9DE7-574E-B74F-FFF36D0545D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36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Connectivity constraint: Applying a multi-qubit gate on admissible qubits.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E1741-9DE7-574E-B74F-FFF36D0545D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612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The problem is this: we have a quantum computer chip like I’m showing here. These squares are the qubits and as you can see, not all squares are connected together with these squiggly lines. As a result, if we want to do a 2 qubit operation, such as a CNOT, we cannot do them between arbitrary qubits.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E1741-9DE7-574E-B74F-FFF36D0545D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280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E1741-9DE7-574E-B74F-FFF36D0545D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356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E1741-9DE7-574E-B74F-FFF36D0545D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168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E1741-9DE7-574E-B74F-FFF36D0545D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758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E1741-9DE7-574E-B74F-FFF36D0545D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016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E1741-9DE7-574E-B74F-FFF36D0545D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5242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E1741-9DE7-574E-B74F-FFF36D0545D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810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0F8CF-692C-4963-8B5E-D1C0928CF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9612" y="1013984"/>
            <a:ext cx="7714388" cy="3260635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419655-1613-4CC0-BBE9-BD2CB2C3C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612" y="4848464"/>
            <a:ext cx="7714388" cy="108584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67FFF-6BC4-4DF0-BC55-B2C3BFD8E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F367B-CF3E-9A4D-8186-432A89A586CF}" type="datetime1">
              <a:rPr lang="en-CA" smtClean="0"/>
              <a:t>2023-02-14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89830-A1B7-484B-832C-F64A558BD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8F727-72C8-47A9-8E54-AD8459028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ED5540-64E5-4258-ABA4-753F07B71B38}"/>
              </a:ext>
            </a:extLst>
          </p:cNvPr>
          <p:cNvCxnSpPr>
            <a:cxnSpLocks/>
          </p:cNvCxnSpPr>
          <p:nvPr/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4966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8A5DE-E5C6-4DB9-AD28-8F1EAC6F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63E08E-9B2D-4740-9AC6-D5E1CFB95F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29566" y="2229957"/>
            <a:ext cx="9238434" cy="3866043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E3736-E8AA-4F58-9D3A-27050B287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E2B8-FD6E-D344-BDAC-391CED4B07A8}" type="datetime1">
              <a:rPr lang="en-CA" smtClean="0"/>
              <a:t>2023-02-14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95E84-15BC-478B-9DAB-15025867B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9D98F-E0A8-4254-A957-7F17811D0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734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DE70F5-2276-4F91-9FC2-8DA4B52881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4000" y="1467699"/>
            <a:ext cx="1758461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1856C5-C2FD-45E4-A631-AC06B5495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82312" y="1467699"/>
            <a:ext cx="7839379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336EA-B6DD-4115-9C67-79A24C866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33011-B0D6-A441-A463-25B5FB455140}" type="datetime1">
              <a:rPr lang="en-CA" smtClean="0"/>
              <a:t>2023-02-14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A668B-1DAB-449C-9BA4-7B1572A22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6567E-119D-4C98-93FF-73A332803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871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EF94C-BCB1-4F4C-AF70-DD2A5C4E3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5445"/>
            <a:ext cx="9238434" cy="857559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09B75-A057-44B5-872F-DF01BDC8E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66" y="2286000"/>
            <a:ext cx="9238434" cy="38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6260C-3219-4812-88F2-3162D37F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91458-8448-0D44-AC49-852A9C8C7E18}" type="datetime1">
              <a:rPr lang="en-CA" smtClean="0"/>
              <a:t>2023-02-14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62B73-9C01-4BE3-A199-782BE6EBA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61492-EB56-4454-9D2A-8BB94AAC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42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80A128-A52A-402C-865B-1BF08D7F04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00447-3778-4AB7-ACB3-7C2313FE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745" y="1287554"/>
            <a:ext cx="8284963" cy="3113064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910C9-BA3C-4D31-9C62-2C2408591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1744" y="4619707"/>
            <a:ext cx="7722256" cy="1476293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42E8A-6B69-406B-A3DF-0A1B7683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CBB68-361E-EC49-9F34-E3352F9E3110}" type="datetime1">
              <a:rPr lang="en-CA" smtClean="0"/>
              <a:t>2023-02-14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665CF-4461-4BB8-8F3A-ED1CB1084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98B27-5EF3-49F4-B3CE-F3CF419AE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450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3F3BA-5AD5-4F15-97B2-E4652D1D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13411"/>
            <a:ext cx="9238434" cy="8895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997B8-1FD3-40E6-A486-256EB41DB7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9566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3F4D8-AA9A-4AF7-86EA-E4D797B98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8823E-BC08-4810-9BFF-35D2EA2AE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3FDB5-6515-894D-8F66-19174C68E38C}" type="datetime1">
              <a:rPr lang="en-CA" smtClean="0"/>
              <a:t>2023-02-14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D2BFB-BB2C-4C4A-A6E1-DD223C2BE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369B2-12F8-4583-8A7F-523C9A3E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31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C717F-84B9-44BA-8DD6-680394AB1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79150"/>
            <a:ext cx="9238434" cy="8239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217D6-7448-4625-964F-5D82F65F1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7" y="2013217"/>
            <a:ext cx="4495799" cy="704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A534C-0B54-4327-99C0-4F0019FD2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29567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9D4A63-0795-4B74-8C11-5FE7944118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13215"/>
            <a:ext cx="4495800" cy="70423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3D16F3-F747-441B-9854-27225954DE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8168E2-6B97-486E-B0E4-4E7F5CDBB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80879-A6D7-DA46-81AA-C7206804663C}" type="datetime1">
              <a:rPr lang="en-CA" smtClean="0"/>
              <a:t>2023-02-14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5D3E2B-2F4E-4347-A8E9-27EB7D035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1FC4F5-6876-414E-9E30-84706A3F5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0D2F04-5474-46B9-B838-858CDF4AB2D2}"/>
              </a:ext>
            </a:extLst>
          </p:cNvPr>
          <p:cNvCxnSpPr>
            <a:cxnSpLocks/>
          </p:cNvCxnSpPr>
          <p:nvPr/>
        </p:nvCxnSpPr>
        <p:spPr>
          <a:xfrm>
            <a:off x="6270727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ADEE893-BE45-47F3-BCF0-02424B3503CC}"/>
              </a:ext>
            </a:extLst>
          </p:cNvPr>
          <p:cNvSpPr/>
          <p:nvPr/>
        </p:nvSpPr>
        <p:spPr>
          <a:xfrm>
            <a:off x="-1171838" y="4592406"/>
            <a:ext cx="808262" cy="3897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B5178A-4501-4B56-8BF1-D083D7B021CE}"/>
              </a:ext>
            </a:extLst>
          </p:cNvPr>
          <p:cNvCxnSpPr>
            <a:cxnSpLocks/>
          </p:cNvCxnSpPr>
          <p:nvPr/>
        </p:nvCxnSpPr>
        <p:spPr>
          <a:xfrm>
            <a:off x="1524000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6051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2109C6-041C-42BA-B507-8EA298046E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BF877-20DD-40F4-AEA8-E1B6D5350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7DC874-15B5-4338-B7D1-8E393AB4C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90891-DE34-444D-B58F-1923B89A0336}" type="datetime1">
              <a:rPr lang="en-CA" smtClean="0"/>
              <a:t>2023-02-14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66BAE3-24C5-483F-9141-D860A265E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9AEEB4-66F8-4008-B616-804FB9D9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615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46C975-8FFB-4A4B-9213-774EE3901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27F6E-D792-114B-9C10-B153B79E013F}" type="datetime1">
              <a:rPr lang="en-CA" smtClean="0"/>
              <a:t>2023-02-14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BA744F-475D-4105-8E4A-025815549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FA64C-7966-4D6F-88D7-4B89F2A1D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9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4ED5F-AB94-4DCF-8971-B8B2B55AF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40" y="1558944"/>
            <a:ext cx="3279689" cy="1864196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EE4CB-68CF-4BF3-A891-8277AFD13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0"/>
            <a:ext cx="5333999" cy="5334000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92E72-B66D-40EE-B182-5585382A6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43741" y="3649682"/>
            <a:ext cx="3233096" cy="1933605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3B694-B050-45F3-AE6F-A86A129F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476E6-B086-254E-A2FE-E18E110DC6DB}" type="datetime1">
              <a:rPr lang="en-CA" smtClean="0"/>
              <a:t>2023-02-14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8AE423-9CA5-46B3-96B1-7586AD020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B973D-F1F7-47BC-996D-6100B7C89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31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E9949-4A1F-4DA9-9B75-A6180F954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543" y="1383126"/>
            <a:ext cx="3289886" cy="2045874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A8D794-C670-4569-93D9-0FF8B35AA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1" y="762000"/>
            <a:ext cx="5333999" cy="53340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2486F6-AE67-4B34-B8E2-0B7576DC2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33544" y="3649682"/>
            <a:ext cx="3243292" cy="1684317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8B11C-BB63-49A6-B488-29D4FBF8E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A7A6E-B7EC-DC46-83CC-C7C81F7E1380}" type="datetime1">
              <a:rPr lang="en-CA" smtClean="0"/>
              <a:t>2023-02-14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B9166-6D36-4F0A-9ADD-33D49A0C3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22B8F-7760-41B3-9053-DD90255B9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519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84152A-7FE0-4708-B7C1-DBEC8F133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1621"/>
            <a:ext cx="9238434" cy="8613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1AB53-BAF9-439D-9451-47193CF2F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6" y="2285999"/>
            <a:ext cx="9238434" cy="381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96D9F-562A-496F-A530-A561994DC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2E6DB44F-93D1-A145-963C-1B7B35E6CEA0}" type="datetime1">
              <a:rPr lang="en-CA" smtClean="0"/>
              <a:t>2023-02-14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060FE-AAC3-4FAE-9EB4-BCAE72D95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7EDB2-8F31-42FA-B253-62D241466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EFE71E98-A417-4ECC-ACEB-C0490C20DB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614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5" r:id="rId6"/>
    <p:sldLayoutId id="2147483880" r:id="rId7"/>
    <p:sldLayoutId id="2147483881" r:id="rId8"/>
    <p:sldLayoutId id="2147483882" r:id="rId9"/>
    <p:sldLayoutId id="2147483884" r:id="rId10"/>
    <p:sldLayoutId id="2147483883" r:id="rId11"/>
  </p:sldLayoutIdLst>
  <p:hf hdr="0" ftr="0" dt="0"/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6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130000"/>
        </a:lnSpc>
        <a:spcBef>
          <a:spcPts val="10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466344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64008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ectangle 142">
            <a:extLst>
              <a:ext uri="{FF2B5EF4-FFF2-40B4-BE49-F238E27FC236}">
                <a16:creationId xmlns:a16="http://schemas.microsoft.com/office/drawing/2014/main" id="{B1C3281D-A46F-4842-9340-4CBC29E1B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590991-4F91-1638-785A-8C196B7A54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2000"/>
          </a:blip>
          <a:srcRect t="7812" b="781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7AC500-47E8-B1BF-5E33-C0CD1DE626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9506" y="804439"/>
            <a:ext cx="9744208" cy="2417732"/>
          </a:xfrm>
        </p:spPr>
        <p:txBody>
          <a:bodyPr anchor="t">
            <a:noAutofit/>
          </a:bodyPr>
          <a:lstStyle/>
          <a:p>
            <a:r>
              <a:rPr lang="en-CA" sz="3200" b="1" dirty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Dynamic Qubit Allocation and Routing for Constrained Topologies by CNOT Circuit Re-</a:t>
            </a:r>
            <a:r>
              <a:rPr lang="en-CA" sz="3200" b="1" dirty="0" err="1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sYNthesis</a:t>
            </a:r>
            <a:endParaRPr lang="en-US" sz="3200" dirty="0">
              <a:solidFill>
                <a:srgbClr val="FFFFFF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8381A6A8-5793-BF3D-B091-A69BBF05D9B0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1649506" y="3880910"/>
                <a:ext cx="7714388" cy="696402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FFFFFF"/>
                            </a:solidFill>
                            <a:effectLst>
                              <a:glow rad="635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dirty="0">
                            <a:solidFill>
                              <a:srgbClr val="FFFFFF"/>
                            </a:solidFill>
                            <a:effectLst>
                              <a:glow rad="635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</a:effectLst>
                          </a:rPr>
                          <m:t>Arianne</m:t>
                        </m:r>
                        <m:r>
                          <m:rPr>
                            <m:nor/>
                          </m:rPr>
                          <a:rPr lang="en-US" dirty="0">
                            <a:solidFill>
                              <a:srgbClr val="FFFFFF"/>
                            </a:solidFill>
                            <a:effectLst>
                              <a:glow rad="635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</a:effectLst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dirty="0">
                            <a:solidFill>
                              <a:srgbClr val="FFFFFF"/>
                            </a:solidFill>
                            <a:effectLst>
                              <a:glow rad="635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</a:effectLst>
                          </a:rPr>
                          <m:t>Meijer</m:t>
                        </m:r>
                        <m:r>
                          <m:rPr>
                            <m:nor/>
                          </m:rPr>
                          <a:rPr lang="en-US" dirty="0">
                            <a:solidFill>
                              <a:srgbClr val="FFFFFF"/>
                            </a:solidFill>
                            <a:effectLst>
                              <a:glow rad="635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</a:effectLst>
                          </a:rPr>
                          <m:t> − </m:t>
                        </m:r>
                        <m:r>
                          <m:rPr>
                            <m:nor/>
                          </m:rPr>
                          <a:rPr lang="en-US" dirty="0">
                            <a:solidFill>
                              <a:srgbClr val="FFFFFF"/>
                            </a:solidFill>
                            <a:effectLst>
                              <a:glow rad="635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</a:effectLst>
                          </a:rPr>
                          <m:t>van</m:t>
                        </m:r>
                        <m:r>
                          <m:rPr>
                            <m:nor/>
                          </m:rPr>
                          <a:rPr lang="en-US" dirty="0">
                            <a:solidFill>
                              <a:srgbClr val="FFFFFF"/>
                            </a:solidFill>
                            <a:effectLst>
                              <a:glow rad="635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</a:effectLst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dirty="0">
                            <a:solidFill>
                              <a:srgbClr val="FFFFFF"/>
                            </a:solidFill>
                            <a:effectLst>
                              <a:glow rad="635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</a:effectLst>
                          </a:rPr>
                          <m:t>de</m:t>
                        </m:r>
                        <m:r>
                          <m:rPr>
                            <m:nor/>
                          </m:rPr>
                          <a:rPr lang="en-US" dirty="0">
                            <a:solidFill>
                              <a:srgbClr val="FFFFFF"/>
                            </a:solidFill>
                            <a:effectLst>
                              <a:glow rad="635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</a:effectLst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dirty="0">
                            <a:solidFill>
                              <a:srgbClr val="FFFFFF"/>
                            </a:solidFill>
                            <a:effectLst>
                              <a:glow rad="635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</a:effectLst>
                          </a:rPr>
                          <m:t>Griend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FFFF"/>
                            </a:solidFill>
                            <a:effectLst>
                              <a:glow rad="635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b="0" i="1" smtClean="0">
                        <a:solidFill>
                          <a:srgbClr val="FFFFFF"/>
                        </a:solidFill>
                        <a:effectLst>
                          <a:glow rad="635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dirty="0">
                    <a:solidFill>
                      <a:srgbClr val="FFFFFF"/>
                    </a:solidFill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&amp;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FFFFFF"/>
                            </a:solidFill>
                            <a:effectLst>
                              <a:glow rad="635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dirty="0">
                            <a:solidFill>
                              <a:srgbClr val="FFFFFF"/>
                            </a:solidFill>
                            <a:effectLst>
                              <a:glow rad="635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</a:effectLst>
                          </a:rPr>
                          <m:t>Sarah</m:t>
                        </m:r>
                        <m:r>
                          <m:rPr>
                            <m:nor/>
                          </m:rPr>
                          <a:rPr lang="en-US" dirty="0">
                            <a:solidFill>
                              <a:srgbClr val="FFFFFF"/>
                            </a:solidFill>
                            <a:effectLst>
                              <a:glow rad="635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</a:effectLst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dirty="0">
                            <a:solidFill>
                              <a:srgbClr val="FFFFFF"/>
                            </a:solidFill>
                            <a:effectLst>
                              <a:glow rad="635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</a:effectLst>
                          </a:rPr>
                          <m:t>Meng</m:t>
                        </m:r>
                        <m:r>
                          <m:rPr>
                            <m:nor/>
                          </m:rPr>
                          <a:rPr lang="en-US" dirty="0">
                            <a:solidFill>
                              <a:srgbClr val="FFFFFF"/>
                            </a:solidFill>
                            <a:effectLst>
                              <a:glow rad="635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</a:effectLst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dirty="0">
                            <a:solidFill>
                              <a:srgbClr val="FFFFFF"/>
                            </a:solidFill>
                            <a:effectLst>
                              <a:glow rad="635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</a:effectLst>
                          </a:rPr>
                          <m:t>Li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FFFF"/>
                            </a:solidFill>
                            <a:effectLst>
                              <a:glow rad="635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>
                  <a:solidFill>
                    <a:srgbClr val="FFFFFF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endParaRPr>
              </a:p>
              <a:p>
                <a:endParaRPr lang="en-US" dirty="0">
                  <a:solidFill>
                    <a:srgbClr val="FFFFFF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endParaRPr>
              </a:p>
            </p:txBody>
          </p:sp>
        </mc:Choice>
        <mc:Fallback xmlns="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8381A6A8-5793-BF3D-B091-A69BBF05D9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1649506" y="3880910"/>
                <a:ext cx="7714388" cy="696402"/>
              </a:xfrm>
              <a:blipFill>
                <a:blip r:embed="rId4"/>
                <a:stretch>
                  <a:fillRect l="-493" t="-1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313FECB8-44EE-4A45-9F7B-66ECF1C3C8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8595"/>
            <a:ext cx="971155" cy="0"/>
          </a:xfrm>
          <a:prstGeom prst="line">
            <a:avLst/>
          </a:prstGeom>
          <a:ln w="317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Subtitle 2">
            <a:extLst>
              <a:ext uri="{FF2B5EF4-FFF2-40B4-BE49-F238E27FC236}">
                <a16:creationId xmlns:a16="http://schemas.microsoft.com/office/drawing/2014/main" id="{9CE9F755-5320-F86F-69C8-014E824ED78E}"/>
              </a:ext>
            </a:extLst>
          </p:cNvPr>
          <p:cNvSpPr txBox="1">
            <a:spLocks/>
          </p:cNvSpPr>
          <p:nvPr/>
        </p:nvSpPr>
        <p:spPr>
          <a:xfrm>
            <a:off x="9251576" y="6395116"/>
            <a:ext cx="2940424" cy="462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SzPct val="8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IQC Student Seminar 2022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132A2E5-9F82-FA5F-237D-B871EE78520E}"/>
              </a:ext>
            </a:extLst>
          </p:cNvPr>
          <p:cNvSpPr txBox="1">
            <a:spLocks/>
          </p:cNvSpPr>
          <p:nvPr/>
        </p:nvSpPr>
        <p:spPr>
          <a:xfrm>
            <a:off x="1649506" y="4991066"/>
            <a:ext cx="7714388" cy="1054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SzPct val="8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1 Department of Computer Science, University of Helsinki, Helsinki, Finland</a:t>
            </a:r>
          </a:p>
          <a:p>
            <a:r>
              <a:rPr lang="en-US" dirty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2 Institute for Quantum Computing, University of Waterloo, Waterloo, Canada</a:t>
            </a:r>
          </a:p>
          <a:p>
            <a:endParaRPr lang="en-US" dirty="0">
              <a:solidFill>
                <a:srgbClr val="FFFFFF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470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28" grpId="0" build="p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C0C55-FD2E-2C68-56DE-F0B84BFC3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742" y="282098"/>
            <a:ext cx="6798234" cy="857559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Minimum Steiner Tree</a:t>
            </a:r>
            <a:endParaRPr lang="en-US" sz="3200" dirty="0">
              <a:solidFill>
                <a:schemeClr val="bg1"/>
              </a:solidFill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8F158D-9C14-90D0-1F99-C036D3608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>
                <a:solidFill>
                  <a:schemeClr val="bg1"/>
                </a:solidFill>
              </a:rPr>
              <a:t>9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757D97B-65B7-BBE3-A61D-630838D5CE23}"/>
              </a:ext>
            </a:extLst>
          </p:cNvPr>
          <p:cNvSpPr/>
          <p:nvPr/>
        </p:nvSpPr>
        <p:spPr>
          <a:xfrm>
            <a:off x="1123176" y="5580268"/>
            <a:ext cx="1894566" cy="710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67482DA5-61A9-46F3-B45A-1E6F783853C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65341" y="1492272"/>
                <a:ext cx="10631290" cy="131989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000" dirty="0">
                    <a:solidFill>
                      <a:schemeClr val="bg1"/>
                    </a:solidFill>
                  </a:rPr>
                  <a:t>Definition 7: Given a graph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 and a set of vertices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, a </a:t>
                </a:r>
                <a:r>
                  <a:rPr lang="en-US" sz="2000" b="1" i="1" dirty="0">
                    <a:solidFill>
                      <a:schemeClr val="bg1"/>
                    </a:solidFill>
                  </a:rPr>
                  <a:t>minimal</a:t>
                </a:r>
                <a:r>
                  <a:rPr lang="en-US" sz="2000" dirty="0">
                    <a:solidFill>
                      <a:schemeClr val="bg1"/>
                    </a:solidFill>
                  </a:rPr>
                  <a:t> </a:t>
                </a:r>
                <a:r>
                  <a:rPr lang="en-US" sz="2000" b="1" i="1" dirty="0">
                    <a:solidFill>
                      <a:schemeClr val="bg1"/>
                    </a:solidFill>
                  </a:rPr>
                  <a:t>Steiner tree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 is a minimum spanning tree such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67482DA5-61A9-46F3-B45A-1E6F783853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65341" y="1492272"/>
                <a:ext cx="10631290" cy="1319890"/>
              </a:xfrm>
              <a:blipFill>
                <a:blip r:embed="rId2"/>
                <a:stretch>
                  <a:fillRect l="-4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AF30D28C-A314-CB3A-7503-79A4EE3142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11" t="44705" r="2501" b="4576"/>
          <a:stretch/>
        </p:blipFill>
        <p:spPr>
          <a:xfrm>
            <a:off x="437534" y="2668815"/>
            <a:ext cx="10631290" cy="347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278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C0C55-FD2E-2C68-56DE-F0B84BFC3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79" y="1086936"/>
            <a:ext cx="6387657" cy="857559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The swap-based routing</a:t>
            </a:r>
            <a:endParaRPr lang="en-US" sz="3200" dirty="0">
              <a:solidFill>
                <a:schemeClr val="bg1"/>
              </a:solidFill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8F158D-9C14-90D0-1F99-C036D3608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>
                <a:solidFill>
                  <a:schemeClr val="bg1"/>
                </a:solidFill>
              </a:rPr>
              <a:t>10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22" name="Content Placeholder 3" descr="Chart, box and whisker chart&#10;&#10;Description automatically generated">
            <a:extLst>
              <a:ext uri="{FF2B5EF4-FFF2-40B4-BE49-F238E27FC236}">
                <a16:creationId xmlns:a16="http://schemas.microsoft.com/office/drawing/2014/main" id="{E3B98482-3943-F2A2-D369-508657B203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3176" y="3609337"/>
            <a:ext cx="10369732" cy="253991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757D97B-65B7-BBE3-A61D-630838D5CE23}"/>
              </a:ext>
            </a:extLst>
          </p:cNvPr>
          <p:cNvSpPr/>
          <p:nvPr/>
        </p:nvSpPr>
        <p:spPr>
          <a:xfrm>
            <a:off x="1123176" y="5580268"/>
            <a:ext cx="1894566" cy="710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189B909-67D3-E5B4-DF89-27CBA382B8FF}"/>
              </a:ext>
            </a:extLst>
          </p:cNvPr>
          <p:cNvSpPr/>
          <p:nvPr/>
        </p:nvSpPr>
        <p:spPr>
          <a:xfrm>
            <a:off x="7844610" y="920337"/>
            <a:ext cx="524797" cy="50328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FAD0BCA-ACBF-1E17-83C5-A085243607AE}"/>
              </a:ext>
            </a:extLst>
          </p:cNvPr>
          <p:cNvSpPr/>
          <p:nvPr/>
        </p:nvSpPr>
        <p:spPr>
          <a:xfrm>
            <a:off x="8690800" y="1552720"/>
            <a:ext cx="537702" cy="47854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2F687D9-C895-C537-9497-4A5E4352746A}"/>
              </a:ext>
            </a:extLst>
          </p:cNvPr>
          <p:cNvSpPr/>
          <p:nvPr/>
        </p:nvSpPr>
        <p:spPr>
          <a:xfrm>
            <a:off x="7882708" y="2104634"/>
            <a:ext cx="537702" cy="47854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2F951F6-403A-F2B0-3D11-75D3739779E3}"/>
              </a:ext>
            </a:extLst>
          </p:cNvPr>
          <p:cNvSpPr/>
          <p:nvPr/>
        </p:nvSpPr>
        <p:spPr>
          <a:xfrm>
            <a:off x="9736093" y="932707"/>
            <a:ext cx="537702" cy="47854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F59FD09-C71B-BB6F-FAA8-8925B7721F75}"/>
              </a:ext>
            </a:extLst>
          </p:cNvPr>
          <p:cNvSpPr/>
          <p:nvPr/>
        </p:nvSpPr>
        <p:spPr>
          <a:xfrm>
            <a:off x="9799593" y="2104634"/>
            <a:ext cx="537702" cy="47854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C75500C-395E-5D8A-44A4-3172391C7BFE}"/>
              </a:ext>
            </a:extLst>
          </p:cNvPr>
          <p:cNvCxnSpPr>
            <a:cxnSpLocks/>
            <a:stCxn id="3" idx="5"/>
            <a:endCxn id="5" idx="1"/>
          </p:cNvCxnSpPr>
          <p:nvPr/>
        </p:nvCxnSpPr>
        <p:spPr>
          <a:xfrm>
            <a:off x="8292552" y="1349915"/>
            <a:ext cx="476993" cy="272886"/>
          </a:xfrm>
          <a:prstGeom prst="line">
            <a:avLst/>
          </a:prstGeom>
          <a:ln w="38100">
            <a:solidFill>
              <a:srgbClr val="9452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92E0A0E-4F9E-51FF-2565-D84B87CF76C4}"/>
              </a:ext>
            </a:extLst>
          </p:cNvPr>
          <p:cNvCxnSpPr>
            <a:cxnSpLocks/>
            <a:stCxn id="6" idx="7"/>
            <a:endCxn id="5" idx="3"/>
          </p:cNvCxnSpPr>
          <p:nvPr/>
        </p:nvCxnSpPr>
        <p:spPr>
          <a:xfrm flipV="1">
            <a:off x="8341665" y="1961181"/>
            <a:ext cx="427880" cy="213534"/>
          </a:xfrm>
          <a:prstGeom prst="line">
            <a:avLst/>
          </a:prstGeom>
          <a:ln w="38100">
            <a:solidFill>
              <a:srgbClr val="9452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71B9353-54CD-6D1F-D397-25986F87A15C}"/>
              </a:ext>
            </a:extLst>
          </p:cNvPr>
          <p:cNvCxnSpPr>
            <a:cxnSpLocks/>
            <a:endCxn id="7" idx="2"/>
          </p:cNvCxnSpPr>
          <p:nvPr/>
        </p:nvCxnSpPr>
        <p:spPr>
          <a:xfrm>
            <a:off x="8375687" y="1154802"/>
            <a:ext cx="1360406" cy="17176"/>
          </a:xfrm>
          <a:prstGeom prst="line">
            <a:avLst/>
          </a:prstGeom>
          <a:ln w="38100">
            <a:solidFill>
              <a:srgbClr val="9452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B9C669-64B9-9D69-9B07-D5D756410B99}"/>
              </a:ext>
            </a:extLst>
          </p:cNvPr>
          <p:cNvCxnSpPr>
            <a:cxnSpLocks/>
            <a:stCxn id="5" idx="7"/>
            <a:endCxn id="7" idx="3"/>
          </p:cNvCxnSpPr>
          <p:nvPr/>
        </p:nvCxnSpPr>
        <p:spPr>
          <a:xfrm flipV="1">
            <a:off x="9149757" y="1341168"/>
            <a:ext cx="665081" cy="281633"/>
          </a:xfrm>
          <a:prstGeom prst="line">
            <a:avLst/>
          </a:prstGeom>
          <a:ln w="38100">
            <a:solidFill>
              <a:srgbClr val="9452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20BD42-4E72-8079-658C-A04ACE164F31}"/>
              </a:ext>
            </a:extLst>
          </p:cNvPr>
          <p:cNvCxnSpPr>
            <a:cxnSpLocks/>
            <a:stCxn id="6" idx="6"/>
          </p:cNvCxnSpPr>
          <p:nvPr/>
        </p:nvCxnSpPr>
        <p:spPr>
          <a:xfrm flipV="1">
            <a:off x="8420410" y="2327022"/>
            <a:ext cx="1379183" cy="16883"/>
          </a:xfrm>
          <a:prstGeom prst="line">
            <a:avLst/>
          </a:prstGeom>
          <a:ln w="38100">
            <a:solidFill>
              <a:srgbClr val="9452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4D9623D-18F3-7C10-D7B9-5500E8E3DEAD}"/>
              </a:ext>
            </a:extLst>
          </p:cNvPr>
          <p:cNvCxnSpPr>
            <a:cxnSpLocks/>
            <a:stCxn id="5" idx="5"/>
            <a:endCxn id="8" idx="1"/>
          </p:cNvCxnSpPr>
          <p:nvPr/>
        </p:nvCxnSpPr>
        <p:spPr>
          <a:xfrm>
            <a:off x="9149757" y="1961181"/>
            <a:ext cx="728581" cy="213534"/>
          </a:xfrm>
          <a:prstGeom prst="line">
            <a:avLst/>
          </a:prstGeom>
          <a:ln w="38100">
            <a:solidFill>
              <a:srgbClr val="9452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7478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265911B-1E2F-489E-97EF-A15A9299E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119D4F1-CE65-4D74-A168-F27C15F1B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tree in a field&#10;&#10;Description automatically generated with medium confidence">
            <a:extLst>
              <a:ext uri="{FF2B5EF4-FFF2-40B4-BE49-F238E27FC236}">
                <a16:creationId xmlns:a16="http://schemas.microsoft.com/office/drawing/2014/main" id="{5CE45ED9-CCD0-D1DC-D194-2767105AEB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39355" r="1756" b="-1"/>
          <a:stretch/>
        </p:blipFill>
        <p:spPr>
          <a:xfrm>
            <a:off x="20" y="10"/>
            <a:ext cx="6095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91BD0F-62BB-3236-16BC-490019FD7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71" y="-138844"/>
            <a:ext cx="4893458" cy="47707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THE Circuit </a:t>
            </a:r>
            <a:br>
              <a:rPr lang="en-US" dirty="0"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dirty="0"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re-synthesis Task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39A84D70-48E7-E921-95BD-7D73263BD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1153" y="762000"/>
            <a:ext cx="5593976" cy="5334000"/>
          </a:xfrm>
        </p:spPr>
        <p:txBody>
          <a:bodyPr anchor="ctr">
            <a:normAutofit/>
          </a:bodyPr>
          <a:lstStyle/>
          <a:p>
            <a:r>
              <a:rPr lang="en-CA" sz="2000" b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CUT</a:t>
            </a:r>
            <a:r>
              <a:rPr lang="en-FI" sz="2000"/>
              <a:t> the quantum circuit into sequences of CNOTs between single qubit gate</a:t>
            </a:r>
            <a:r>
              <a:rPr lang="en-US" sz="2000" dirty="0"/>
              <a:t>s.</a:t>
            </a:r>
            <a:endParaRPr lang="en-CA" sz="2000" dirty="0"/>
          </a:p>
          <a:p>
            <a:r>
              <a:rPr lang="en-CA" sz="2000" b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RE-SYSTHESIZE</a:t>
            </a:r>
            <a:r>
              <a:rPr lang="en-FI" sz="2000"/>
              <a:t> the CNOTs</a:t>
            </a:r>
            <a:r>
              <a:rPr lang="en-US" sz="2000" dirty="0"/>
              <a:t>.</a:t>
            </a:r>
          </a:p>
          <a:p>
            <a:pPr lvl="1"/>
            <a:r>
              <a:rPr lang="en-FI" sz="1800"/>
              <a:t>Only generate “allowed” CNOTs</a:t>
            </a:r>
          </a:p>
          <a:p>
            <a:r>
              <a:rPr lang="en-CA" sz="2000" b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GLUE</a:t>
            </a:r>
            <a:r>
              <a:rPr lang="en-FI"/>
              <a:t> the circuit back together</a:t>
            </a:r>
            <a:r>
              <a:rPr lang="en-US" dirty="0"/>
              <a:t> [5].</a:t>
            </a:r>
            <a:endParaRPr lang="en-FI"/>
          </a:p>
          <a:p>
            <a:endParaRPr lang="en-CA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7A1E3F-676D-5344-515B-98E989952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11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E936A4-B63F-F444-A0DE-B6F868ABB59A}"/>
              </a:ext>
            </a:extLst>
          </p:cNvPr>
          <p:cNvSpPr txBox="1"/>
          <p:nvPr/>
        </p:nvSpPr>
        <p:spPr>
          <a:xfrm>
            <a:off x="6813176" y="20618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57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A027DD1-A31E-4BED-83B8-ED31F386F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1C2FB6-1414-4D9D-BE7A-1FF2A7AAE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1999" y="762000"/>
            <a:ext cx="10664151" cy="5334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85C0E55-3181-4C6E-1E4D-E843CCE59A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89" t="18034" r="9326" b="25118"/>
          <a:stretch/>
        </p:blipFill>
        <p:spPr>
          <a:xfrm>
            <a:off x="6765210" y="2535260"/>
            <a:ext cx="4679578" cy="121958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3A6D42-043C-C57A-E553-276E97593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9623" y="3198191"/>
            <a:ext cx="629653" cy="42983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12</a:t>
            </a:r>
          </a:p>
        </p:txBody>
      </p:sp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5DE1D6F9-A22F-4397-1F25-A5FD6FE310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70"/>
          <a:stretch/>
        </p:blipFill>
        <p:spPr>
          <a:xfrm>
            <a:off x="8088816" y="4067611"/>
            <a:ext cx="1678854" cy="1400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E65486C-588A-EA53-B18D-62FE50B66FD6}"/>
              </a:ext>
            </a:extLst>
          </p:cNvPr>
          <p:cNvSpPr/>
          <p:nvPr/>
        </p:nvSpPr>
        <p:spPr>
          <a:xfrm>
            <a:off x="1626382" y="1023882"/>
            <a:ext cx="93137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Parity Matrix for a CNOT Circuit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F66116-EBEF-633F-5960-FBD113ECA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298" y="2692049"/>
            <a:ext cx="2528976" cy="9674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7E72DE-9B6A-6470-8738-91445205C5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2903" y="2633972"/>
            <a:ext cx="3035041" cy="10221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2323E6-869C-7920-B94B-0F1DE37D12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950" y="4166733"/>
            <a:ext cx="1771672" cy="12113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F93D09-799B-0B09-D754-BD975DBDA0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6175" y="4154051"/>
            <a:ext cx="1817892" cy="123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9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3D16E-AFBB-7C69-C666-AED86FA1E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Text&#10;&#10;Description automatically generated with medium confidence">
            <a:extLst>
              <a:ext uri="{FF2B5EF4-FFF2-40B4-BE49-F238E27FC236}">
                <a16:creationId xmlns:a16="http://schemas.microsoft.com/office/drawing/2014/main" id="{31DE2844-24AE-64AF-4A8F-200A6DDD9F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72165" y="363308"/>
            <a:ext cx="10047670" cy="613138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14C707-13D6-EA0F-6596-CBDC490D5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>
                <a:solidFill>
                  <a:schemeClr val="bg1"/>
                </a:solidFill>
              </a:rPr>
              <a:t>13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29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6152072-69B8-BE4E-129E-4534C0242D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930" b="24777"/>
          <a:stretch/>
        </p:blipFill>
        <p:spPr>
          <a:xfrm>
            <a:off x="3161488" y="1506315"/>
            <a:ext cx="7202027" cy="28634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21A52F-D756-01C1-8E5C-DB505B83C4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766" b="35087"/>
          <a:stretch/>
        </p:blipFill>
        <p:spPr>
          <a:xfrm>
            <a:off x="4522399" y="4584364"/>
            <a:ext cx="3147201" cy="229745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4179E0-7FF8-3498-5F73-B9E086280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>
                <a:solidFill>
                  <a:schemeClr val="bg1"/>
                </a:solidFill>
              </a:rPr>
              <a:t>14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5CFEB8-B6F7-C444-F85E-BCC9556F4988}"/>
              </a:ext>
            </a:extLst>
          </p:cNvPr>
          <p:cNvSpPr/>
          <p:nvPr/>
        </p:nvSpPr>
        <p:spPr>
          <a:xfrm>
            <a:off x="1828485" y="368403"/>
            <a:ext cx="85350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Parity Matrix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97044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e in a field&#10;&#10;Description automatically generated with medium confidence">
            <a:extLst>
              <a:ext uri="{FF2B5EF4-FFF2-40B4-BE49-F238E27FC236}">
                <a16:creationId xmlns:a16="http://schemas.microsoft.com/office/drawing/2014/main" id="{5CE45ED9-CCD0-D1DC-D194-2767105AEB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39355" r="1756" b="-1"/>
          <a:stretch/>
        </p:blipFill>
        <p:spPr>
          <a:xfrm>
            <a:off x="20" y="10"/>
            <a:ext cx="6095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91BD0F-62BB-3236-16BC-490019FD7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997" y="622392"/>
            <a:ext cx="3806828" cy="39496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The execution of PermRowCoL</a:t>
            </a:r>
            <a:br>
              <a:rPr lang="en-FI"/>
            </a:br>
            <a:endParaRPr lang="en-US" dirty="0">
              <a:solidFill>
                <a:srgbClr val="FFFFFF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39A84D70-48E7-E921-95BD-7D73263BD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6681" y="1024001"/>
            <a:ext cx="5945879" cy="5697794"/>
          </a:xfrm>
        </p:spPr>
        <p:txBody>
          <a:bodyPr anchor="ctr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CA" sz="20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Pick</a:t>
            </a:r>
            <a:r>
              <a:rPr lang="en-CA" sz="2000" dirty="0">
                <a:effectLst/>
              </a:rPr>
              <a:t> any </a:t>
            </a:r>
            <a:r>
              <a:rPr lang="en-CA" sz="2000" dirty="0"/>
              <a:t>row </a:t>
            </a:r>
            <a:r>
              <a:rPr lang="en-CA" sz="2000" dirty="0" err="1"/>
              <a:t>i</a:t>
            </a:r>
            <a:r>
              <a:rPr lang="en-CA" sz="2000" dirty="0"/>
              <a:t> that is non-cutting in the graph.</a:t>
            </a:r>
          </a:p>
          <a:p>
            <a:pPr marL="457200" indent="-457200">
              <a:buFont typeface="+mj-lt"/>
              <a:buAutoNum type="arabicPeriod"/>
            </a:pPr>
            <a:r>
              <a:rPr lang="en-CA" sz="20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Pick</a:t>
            </a:r>
            <a:r>
              <a:rPr lang="en-CA" sz="2000" dirty="0"/>
              <a:t> any column j. </a:t>
            </a:r>
          </a:p>
          <a:p>
            <a:pPr marL="457200" indent="-457200">
              <a:buFont typeface="+mj-lt"/>
              <a:buAutoNum type="arabicPeriod"/>
            </a:pPr>
            <a:r>
              <a:rPr lang="en-CA" sz="20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Reduce</a:t>
            </a:r>
            <a:r>
              <a:rPr lang="en-CA" sz="2000" dirty="0"/>
              <a:t> the column to have a 1 at row </a:t>
            </a:r>
            <a:r>
              <a:rPr lang="en-CA" sz="2000" dirty="0" err="1"/>
              <a:t>i</a:t>
            </a:r>
            <a:r>
              <a:rPr lang="en-CA" sz="2000" dirty="0"/>
              <a:t>, and 0 everywhere else.</a:t>
            </a:r>
          </a:p>
          <a:p>
            <a:pPr marL="457200" indent="-457200">
              <a:buFont typeface="+mj-lt"/>
              <a:buAutoNum type="arabicPeriod"/>
            </a:pPr>
            <a:r>
              <a:rPr lang="en-CA" sz="20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Reduce</a:t>
            </a:r>
            <a:r>
              <a:rPr lang="en-CA" sz="2000" dirty="0"/>
              <a:t> the row to have a 1 at column j, and 0 everywhere else.</a:t>
            </a:r>
          </a:p>
          <a:p>
            <a:pPr marL="457200" indent="-457200">
              <a:buFont typeface="+mj-lt"/>
              <a:buAutoNum type="arabicPeriod"/>
            </a:pPr>
            <a:r>
              <a:rPr lang="en-CA" sz="2000" dirty="0"/>
              <a:t>Column j is the new allocation of row </a:t>
            </a:r>
            <a:r>
              <a:rPr lang="en-CA" sz="2000" dirty="0" err="1"/>
              <a:t>i</a:t>
            </a:r>
            <a:r>
              <a:rPr lang="en-CA" sz="20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CA" sz="20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Remove</a:t>
            </a:r>
            <a:r>
              <a:rPr lang="en-CA" sz="2000" dirty="0"/>
              <a:t> row </a:t>
            </a:r>
            <a:r>
              <a:rPr lang="en-CA" sz="2000" dirty="0" err="1"/>
              <a:t>i</a:t>
            </a:r>
            <a:r>
              <a:rPr lang="en-CA" sz="2000" dirty="0"/>
              <a:t> and column j from the matrix</a:t>
            </a:r>
          </a:p>
          <a:p>
            <a:pPr marL="457200" indent="-457200">
              <a:buFont typeface="+mj-lt"/>
              <a:buAutoNum type="arabicPeriod"/>
            </a:pPr>
            <a:r>
              <a:rPr lang="en-CA" sz="20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Remove</a:t>
            </a:r>
            <a:r>
              <a:rPr lang="en-CA" sz="2000" dirty="0"/>
              <a:t> vertex </a:t>
            </a:r>
            <a:r>
              <a:rPr lang="en-CA" sz="2000" dirty="0" err="1"/>
              <a:t>i</a:t>
            </a:r>
            <a:r>
              <a:rPr lang="en-CA" sz="2000" dirty="0"/>
              <a:t> from the graph.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A16435-45A1-CCCD-E8C6-B416B15382E0}"/>
              </a:ext>
            </a:extLst>
          </p:cNvPr>
          <p:cNvSpPr/>
          <p:nvPr/>
        </p:nvSpPr>
        <p:spPr>
          <a:xfrm>
            <a:off x="6331664" y="391559"/>
            <a:ext cx="55376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FI" sz="24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While problem </a:t>
            </a:r>
            <a:r>
              <a:rPr lang="en-US" sz="24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un</a:t>
            </a:r>
            <a:r>
              <a:rPr lang="en-FI" sz="24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trivial</a:t>
            </a:r>
            <a:r>
              <a:rPr lang="en-US" sz="24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, for each iteration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977B0E-3849-B829-CCF3-DCE48A65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4443" y="6251526"/>
            <a:ext cx="629653" cy="429830"/>
          </a:xfrm>
        </p:spPr>
        <p:txBody>
          <a:bodyPr/>
          <a:lstStyle/>
          <a:p>
            <a:r>
              <a:rPr lang="en-US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92289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e in a field&#10;&#10;Description automatically generated with medium confidence">
            <a:extLst>
              <a:ext uri="{FF2B5EF4-FFF2-40B4-BE49-F238E27FC236}">
                <a16:creationId xmlns:a16="http://schemas.microsoft.com/office/drawing/2014/main" id="{5CE45ED9-CCD0-D1DC-D194-2767105AEB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39355" r="1756" b="-1"/>
          <a:stretch/>
        </p:blipFill>
        <p:spPr>
          <a:xfrm>
            <a:off x="20" y="10"/>
            <a:ext cx="6095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91BD0F-62BB-3236-16BC-490019FD7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997" y="622392"/>
            <a:ext cx="3806828" cy="39496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 err="1"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PermRowCol</a:t>
            </a:r>
            <a:r>
              <a:rPr lang="en-US" dirty="0"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+ Reverse traversal [4]</a:t>
            </a:r>
            <a:br>
              <a:rPr lang="en-FI"/>
            </a:br>
            <a:endParaRPr lang="en-US" dirty="0">
              <a:solidFill>
                <a:srgbClr val="FFFFFF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39A84D70-48E7-E921-95BD-7D73263BD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580103"/>
            <a:ext cx="5280213" cy="5697794"/>
          </a:xfrm>
        </p:spPr>
        <p:txBody>
          <a:bodyPr anchor="ctr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FI" sz="2400"/>
              <a:t>Quantum circuit are </a:t>
            </a:r>
            <a:r>
              <a:rPr lang="en-FI" sz="24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reversable</a:t>
            </a:r>
            <a:r>
              <a:rPr lang="en-US" sz="2400" dirty="0"/>
              <a:t>.</a:t>
            </a:r>
            <a:endParaRPr lang="en-FI" sz="2400"/>
          </a:p>
          <a:p>
            <a:pPr marL="457200" indent="-457200">
              <a:buFont typeface="+mj-lt"/>
              <a:buAutoNum type="arabicPeriod"/>
            </a:pPr>
            <a:r>
              <a:rPr lang="en-FI" sz="2400"/>
              <a:t>Route the reverse circuit to find a </a:t>
            </a:r>
            <a:r>
              <a:rPr lang="en-FI" sz="24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new initial qubit mapping</a:t>
            </a:r>
            <a:r>
              <a:rPr lang="en-US" sz="2400" dirty="0"/>
              <a:t>.</a:t>
            </a:r>
            <a:endParaRPr lang="en-FI" sz="2400"/>
          </a:p>
          <a:p>
            <a:pPr marL="457200" indent="-457200">
              <a:buFont typeface="+mj-lt"/>
              <a:buAutoNum type="arabicPeriod"/>
            </a:pPr>
            <a:r>
              <a:rPr lang="en-FI" sz="2400"/>
              <a:t>Apply </a:t>
            </a:r>
            <a:r>
              <a:rPr lang="en-FI" sz="24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PermRowCol </a:t>
            </a:r>
            <a:r>
              <a:rPr lang="en-FI" sz="2400"/>
              <a:t>iteratively on original and reverse circuit</a:t>
            </a:r>
            <a:r>
              <a:rPr lang="en-US" sz="2400" dirty="0"/>
              <a:t>.</a:t>
            </a:r>
            <a:endParaRPr lang="en-FI" sz="2400"/>
          </a:p>
          <a:p>
            <a:pPr marL="457200" indent="-457200">
              <a:buFont typeface="+mj-lt"/>
              <a:buAutoNum type="arabicPeriod"/>
            </a:pPr>
            <a:r>
              <a:rPr lang="en-FI" sz="2400"/>
              <a:t>Does not work with allocation preserving methods</a:t>
            </a:r>
            <a:r>
              <a:rPr lang="en-US" sz="2400" dirty="0"/>
              <a:t>.</a:t>
            </a:r>
            <a:endParaRPr lang="en-FI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62F976-724C-8879-77FD-BB9B9B13A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86461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C590991-4F91-1638-785A-8C196B7A54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7000"/>
          </a:blip>
          <a:srcRect t="7812" b="781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7AC500-47E8-B1BF-5E33-C0CD1DE626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55262"/>
            <a:ext cx="9062720" cy="1697685"/>
          </a:xfrm>
        </p:spPr>
        <p:txBody>
          <a:bodyPr anchor="ctr">
            <a:normAutofit/>
          </a:bodyPr>
          <a:lstStyle/>
          <a:p>
            <a:pPr algn="ctr"/>
            <a:r>
              <a:rPr lang="en-CA" dirty="0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Let’s look at an example execution</a:t>
            </a:r>
            <a:endParaRPr lang="en-US" dirty="0">
              <a:solidFill>
                <a:srgbClr val="FFFF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030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F4F19F4E-19BB-3129-3144-5F16192F2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" y="419100"/>
            <a:ext cx="9067800" cy="60198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99E416-5A7F-F50C-1340-F8DED7B7D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88569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B79C4-5577-960F-2E87-4D46CD9CB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783" y="334245"/>
            <a:ext cx="9238434" cy="857559"/>
          </a:xfrm>
        </p:spPr>
        <p:txBody>
          <a:bodyPr/>
          <a:lstStyle/>
          <a:p>
            <a:pPr algn="ctr"/>
            <a:r>
              <a:rPr lang="en-US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Background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7E70C989-A0C3-8391-535E-27D1A61579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6480251"/>
              </p:ext>
            </p:extLst>
          </p:nvPr>
        </p:nvGraphicFramePr>
        <p:xfrm>
          <a:off x="711200" y="2002971"/>
          <a:ext cx="10653486" cy="4520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4D43B-0380-0CA3-018F-00DA5554D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479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5BE1F7E-8D81-425E-A546-F57DADBDB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A013DC-E6FF-9838-DD40-02284E3E96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4" r="831"/>
          <a:stretch/>
        </p:blipFill>
        <p:spPr>
          <a:xfrm>
            <a:off x="355600" y="762000"/>
            <a:ext cx="11480800" cy="5334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8B42F5-A73D-FFDD-077B-DE6C38BF2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6747" y="3214085"/>
            <a:ext cx="629653" cy="42983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983753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5BE1F7E-8D81-425E-A546-F57DADBDB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A013DC-E6FF-9838-DD40-02284E3E96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5" r="575"/>
          <a:stretch/>
        </p:blipFill>
        <p:spPr>
          <a:xfrm>
            <a:off x="355600" y="762000"/>
            <a:ext cx="11480800" cy="5334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EB6AA9-4FB6-D118-AA60-68FF31A0D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6747" y="3214085"/>
            <a:ext cx="629653" cy="42983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5957936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4371EB-3412-D18A-A3BB-90A609CA50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2060" y="754598"/>
            <a:ext cx="11403428" cy="564620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0CEABD-0BBB-AFD5-5433-CB1F25BD6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0287" y="3214085"/>
            <a:ext cx="629653" cy="42983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5945324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4371EB-3412-D18A-A3BB-90A609CA50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2060" y="2332897"/>
            <a:ext cx="11403428" cy="248960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A012B5-DE11-92AA-64FF-6998AD8DD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0287" y="3362783"/>
            <a:ext cx="629653" cy="42983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C79EF5-52BA-D43C-BC92-9421D4033C69}"/>
              </a:ext>
            </a:extLst>
          </p:cNvPr>
          <p:cNvSpPr/>
          <p:nvPr/>
        </p:nvSpPr>
        <p:spPr>
          <a:xfrm>
            <a:off x="2073729" y="4441371"/>
            <a:ext cx="1322614" cy="38112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636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4371EB-3412-D18A-A3BB-90A609CA50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25"/>
          <a:stretch/>
        </p:blipFill>
        <p:spPr>
          <a:xfrm>
            <a:off x="798944" y="712922"/>
            <a:ext cx="11008790" cy="501386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F0FF28-9EA0-102C-915A-A5E6C817E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18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9142FA04-C32E-8A6A-1E45-41CA076BF1B1}"/>
              </a:ext>
            </a:extLst>
          </p:cNvPr>
          <p:cNvSpPr txBox="1">
            <a:spLocks/>
          </p:cNvSpPr>
          <p:nvPr/>
        </p:nvSpPr>
        <p:spPr>
          <a:xfrm>
            <a:off x="11224121" y="3219853"/>
            <a:ext cx="629653" cy="429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9522259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44E48F-41B6-6517-D4B1-4D637FE4C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1FF099-BEC5-30E9-47E9-C60E5DA073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90245" y="1770141"/>
            <a:ext cx="10023214" cy="48226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5FB3E8E-C217-C64E-076F-F77A63049D67}"/>
              </a:ext>
            </a:extLst>
          </p:cNvPr>
          <p:cNvSpPr/>
          <p:nvPr/>
        </p:nvSpPr>
        <p:spPr>
          <a:xfrm>
            <a:off x="2425568" y="633805"/>
            <a:ext cx="77103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Output fr</a:t>
            </a: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om </a:t>
            </a:r>
            <a:r>
              <a:rPr lang="en-US" sz="5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PermRowCol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174CF9-A0E0-AD3C-53D3-74FC1F5C9A70}"/>
              </a:ext>
            </a:extLst>
          </p:cNvPr>
          <p:cNvSpPr/>
          <p:nvPr/>
        </p:nvSpPr>
        <p:spPr>
          <a:xfrm>
            <a:off x="238489" y="6140824"/>
            <a:ext cx="2103512" cy="71717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0728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542982AE-C5A0-4D2D-27B3-834C0329AF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2185" y="2327464"/>
            <a:ext cx="11447630" cy="2644437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535F5E-CC5A-7828-7356-75DEA1A3F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F344ED-6F93-5B9B-C167-DD842F74FC34}"/>
              </a:ext>
            </a:extLst>
          </p:cNvPr>
          <p:cNvSpPr/>
          <p:nvPr/>
        </p:nvSpPr>
        <p:spPr>
          <a:xfrm>
            <a:off x="681392" y="603834"/>
            <a:ext cx="1082921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Topologies of Existing Quantum Computers for Simulations</a:t>
            </a:r>
          </a:p>
        </p:txBody>
      </p:sp>
    </p:spTree>
    <p:extLst>
      <p:ext uri="{BB962C8B-B14F-4D97-AF65-F5344CB8AC3E}">
        <p14:creationId xmlns:p14="http://schemas.microsoft.com/office/powerpoint/2010/main" val="23767115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DFCC7B9-C456-7B36-D779-9C9AC7E8E3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50461"/>
          <a:stretch/>
        </p:blipFill>
        <p:spPr>
          <a:xfrm>
            <a:off x="530701" y="2467297"/>
            <a:ext cx="11130597" cy="399763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554007-2988-1FE5-E674-8BCEC3B76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7552B0-35AB-E5C6-9E8E-FF09A9BE4FA2}"/>
              </a:ext>
            </a:extLst>
          </p:cNvPr>
          <p:cNvSpPr/>
          <p:nvPr/>
        </p:nvSpPr>
        <p:spPr>
          <a:xfrm>
            <a:off x="3511109" y="740970"/>
            <a:ext cx="56468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Simulation Results</a:t>
            </a:r>
          </a:p>
        </p:txBody>
      </p:sp>
    </p:spTree>
    <p:extLst>
      <p:ext uri="{BB962C8B-B14F-4D97-AF65-F5344CB8AC3E}">
        <p14:creationId xmlns:p14="http://schemas.microsoft.com/office/powerpoint/2010/main" val="16648153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DFCC7B9-C456-7B36-D779-9C9AC7E8E3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4008" b="4008"/>
          <a:stretch/>
        </p:blipFill>
        <p:spPr>
          <a:xfrm>
            <a:off x="530701" y="2467297"/>
            <a:ext cx="11130597" cy="399763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554007-2988-1FE5-E674-8BCEC3B76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0837" y="3219853"/>
            <a:ext cx="629653" cy="42983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7552B0-35AB-E5C6-9E8E-FF09A9BE4FA2}"/>
              </a:ext>
            </a:extLst>
          </p:cNvPr>
          <p:cNvSpPr/>
          <p:nvPr/>
        </p:nvSpPr>
        <p:spPr>
          <a:xfrm>
            <a:off x="3511109" y="740970"/>
            <a:ext cx="56468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Simulation Results</a:t>
            </a:r>
          </a:p>
        </p:txBody>
      </p:sp>
    </p:spTree>
    <p:extLst>
      <p:ext uri="{BB962C8B-B14F-4D97-AF65-F5344CB8AC3E}">
        <p14:creationId xmlns:p14="http://schemas.microsoft.com/office/powerpoint/2010/main" val="33638292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C590991-4F91-1638-785A-8C196B7A54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8000"/>
          </a:blip>
          <a:srcRect t="7812" b="781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7AC500-47E8-B1BF-5E33-C0CD1DE626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0589" y="699325"/>
            <a:ext cx="11749049" cy="1156749"/>
          </a:xfrm>
        </p:spPr>
        <p:txBody>
          <a:bodyPr anchor="t">
            <a:normAutofit/>
          </a:bodyPr>
          <a:lstStyle/>
          <a:p>
            <a:pPr algn="ctr"/>
            <a:r>
              <a:rPr lang="en-CA" sz="3600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Open Problems</a:t>
            </a:r>
            <a:endParaRPr lang="en-US" sz="3600" dirty="0"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C2D516-1A87-A330-A5CA-F0CD65580D39}"/>
              </a:ext>
            </a:extLst>
          </p:cNvPr>
          <p:cNvSpPr/>
          <p:nvPr/>
        </p:nvSpPr>
        <p:spPr>
          <a:xfrm>
            <a:off x="772895" y="1753060"/>
            <a:ext cx="11449714" cy="3351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Explore</a:t>
            </a:r>
            <a:r>
              <a:rPr lang="en-FI" sz="240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24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better </a:t>
            </a:r>
            <a:r>
              <a:rPr lang="en-FI" sz="240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heuristics for picking row/column</a:t>
            </a:r>
            <a:r>
              <a:rPr lang="en-US" sz="24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at each reduction step.</a:t>
            </a:r>
          </a:p>
          <a:p>
            <a:pPr lvl="1">
              <a:lnSpc>
                <a:spcPct val="150000"/>
              </a:lnSpc>
            </a:pPr>
            <a:r>
              <a:rPr lang="en-US" sz="24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Determined by different topologies (i.e., average graph distance, average degree).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Improve </a:t>
            </a:r>
            <a:r>
              <a:rPr lang="en-US" sz="2400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PermRowCol</a:t>
            </a:r>
            <a:r>
              <a:rPr lang="en-US" sz="24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by adding block-elimination method [6].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Incorporate error mitigation techniques .</a:t>
            </a:r>
          </a:p>
          <a:p>
            <a:pPr lvl="1">
              <a:lnSpc>
                <a:spcPct val="150000"/>
              </a:lnSpc>
            </a:pPr>
            <a:r>
              <a:rPr lang="en-US" sz="24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Impacted by edge weight, qubit allocation restrictions, etc.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FI" sz="24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F11233-A41B-9B34-0A8F-B4C7969610D2}"/>
              </a:ext>
            </a:extLst>
          </p:cNvPr>
          <p:cNvSpPr/>
          <p:nvPr/>
        </p:nvSpPr>
        <p:spPr>
          <a:xfrm>
            <a:off x="1545771" y="3727744"/>
            <a:ext cx="9399814" cy="581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FI" sz="24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9AE9AC-318B-6828-FC31-9794849CADCF}"/>
              </a:ext>
            </a:extLst>
          </p:cNvPr>
          <p:cNvSpPr/>
          <p:nvPr/>
        </p:nvSpPr>
        <p:spPr>
          <a:xfrm>
            <a:off x="1545771" y="5001926"/>
            <a:ext cx="9399814" cy="1135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Paper on </a:t>
            </a:r>
            <a:r>
              <a:rPr lang="en-US" sz="2400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arXiv</a:t>
            </a:r>
            <a:r>
              <a:rPr lang="en-US" sz="24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: 2205.00724v2 </a:t>
            </a:r>
          </a:p>
          <a:p>
            <a:pPr algn="ctr">
              <a:lnSpc>
                <a:spcPct val="150000"/>
              </a:lnSpc>
            </a:pPr>
            <a:r>
              <a:rPr lang="en-FI" sz="240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Github link</a:t>
            </a:r>
            <a:r>
              <a:rPr lang="en-US" sz="24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: </a:t>
            </a:r>
            <a:r>
              <a:rPr lang="en-US" sz="2400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shorturl.at</a:t>
            </a:r>
            <a:r>
              <a:rPr lang="en-US" sz="24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/</a:t>
            </a:r>
            <a:r>
              <a:rPr lang="en-US" sz="2400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degqG</a:t>
            </a:r>
            <a:endParaRPr lang="en-FI" sz="240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93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1" name="Straight Connector 1030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E906F54D-04EF-4345-A564-7A7B57B6C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EA5F6DAB-03BF-4557-B78A-2B71C16E1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id="{4A63FA5D-402E-473D-AF05-018BE28B2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62003"/>
            <a:ext cx="10667999" cy="53339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7D77A4-B0E5-D0C5-3EE3-427D8B966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091" y="1495718"/>
            <a:ext cx="4825859" cy="108005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Connectivity constraints</a:t>
            </a:r>
          </a:p>
        </p:txBody>
      </p:sp>
      <p:pic>
        <p:nvPicPr>
          <p:cNvPr id="1026" name="Picture 2" descr="Fig. 1">
            <a:extLst>
              <a:ext uri="{FF2B5EF4-FFF2-40B4-BE49-F238E27FC236}">
                <a16:creationId xmlns:a16="http://schemas.microsoft.com/office/drawing/2014/main" id="{757195A5-CD93-AC66-0A3B-4C0488E219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6" r="55381"/>
          <a:stretch/>
        </p:blipFill>
        <p:spPr bwMode="auto">
          <a:xfrm>
            <a:off x="6921687" y="1524000"/>
            <a:ext cx="3695548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14047A-3389-90C0-7771-2D8F77026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2908" y="3219853"/>
            <a:ext cx="629653" cy="4298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FE71E98-A417-4ECC-ACEB-C0490C20DB04}" type="slidenum">
              <a:rPr lang="en-US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039" name="Straight Connector 1038">
            <a:extLst>
              <a:ext uri="{FF2B5EF4-FFF2-40B4-BE49-F238E27FC236}">
                <a16:creationId xmlns:a16="http://schemas.microsoft.com/office/drawing/2014/main" id="{B20D3D82-8B25-4DD9-9924-4CEAD450C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1206" y="4572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727FBE-9605-954F-F5E2-B239EC467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34873" y="4773741"/>
            <a:ext cx="8861063" cy="4798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effectLst/>
              </a:rPr>
              <a:t>The chip of a five-qubit IBM quantum computer [1].</a:t>
            </a:r>
            <a:endParaRPr lang="en-GB" dirty="0">
              <a:effectLst/>
            </a:endParaRPr>
          </a:p>
          <a:p>
            <a:pPr marL="0" indent="0" algn="ctr">
              <a:buNone/>
            </a:pPr>
            <a:endParaRPr lang="en-FI"/>
          </a:p>
          <a:p>
            <a:pPr algn="ctr"/>
            <a:endParaRPr lang="en-FI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14FF04-9DC5-94FE-ADCF-4D70F798646E}"/>
              </a:ext>
            </a:extLst>
          </p:cNvPr>
          <p:cNvSpPr txBox="1"/>
          <p:nvPr/>
        </p:nvSpPr>
        <p:spPr>
          <a:xfrm>
            <a:off x="762000" y="6213906"/>
            <a:ext cx="10823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600">
                <a:solidFill>
                  <a:schemeClr val="bg1"/>
                </a:solidFill>
              </a:rPr>
              <a:t>[1] </a:t>
            </a:r>
            <a:r>
              <a:rPr lang="en-GB" sz="1600" dirty="0">
                <a:solidFill>
                  <a:schemeClr val="bg1"/>
                </a:solidFill>
              </a:rPr>
              <a:t>Behera, B. K., Seth, S., Das, A., &amp; </a:t>
            </a:r>
            <a:r>
              <a:rPr lang="en-GB" sz="1600" dirty="0" err="1">
                <a:solidFill>
                  <a:schemeClr val="bg1"/>
                </a:solidFill>
              </a:rPr>
              <a:t>Panigrahi</a:t>
            </a:r>
            <a:r>
              <a:rPr lang="en-GB" sz="1600" dirty="0">
                <a:solidFill>
                  <a:schemeClr val="bg1"/>
                </a:solidFill>
              </a:rPr>
              <a:t>, P. K. (2019). Demonstration of entanglement purification and swapping protocol to design quantum repeater in IBM quantum computer. </a:t>
            </a:r>
            <a:r>
              <a:rPr lang="en-GB" sz="1600" i="1" dirty="0">
                <a:solidFill>
                  <a:schemeClr val="bg1"/>
                </a:solidFill>
              </a:rPr>
              <a:t>Quantum Information Processing</a:t>
            </a:r>
            <a:r>
              <a:rPr lang="en-GB" sz="1600" dirty="0">
                <a:solidFill>
                  <a:schemeClr val="bg1"/>
                </a:solidFill>
              </a:rPr>
              <a:t>, </a:t>
            </a:r>
            <a:r>
              <a:rPr lang="en-GB" sz="1600" i="1" dirty="0">
                <a:solidFill>
                  <a:schemeClr val="bg1"/>
                </a:solidFill>
              </a:rPr>
              <a:t>18</a:t>
            </a:r>
            <a:r>
              <a:rPr lang="en-GB" sz="1600" dirty="0">
                <a:solidFill>
                  <a:schemeClr val="bg1"/>
                </a:solidFill>
              </a:rPr>
              <a:t>(4), 1-13.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318C32-F742-44BE-525A-088A8E47DB67}"/>
              </a:ext>
            </a:extLst>
          </p:cNvPr>
          <p:cNvSpPr txBox="1"/>
          <p:nvPr/>
        </p:nvSpPr>
        <p:spPr>
          <a:xfrm>
            <a:off x="1524000" y="2965944"/>
            <a:ext cx="5221043" cy="1290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dirty="0"/>
              <a:t>Applying a multi-qubit gate on admissible qubits.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dirty="0"/>
              <a:t>Not every qubit is connected to one another.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dirty="0"/>
              <a:t>A CNOT cannot be applied to any two qubits.</a:t>
            </a:r>
          </a:p>
        </p:txBody>
      </p:sp>
    </p:spTree>
    <p:extLst>
      <p:ext uri="{BB962C8B-B14F-4D97-AF65-F5344CB8AC3E}">
        <p14:creationId xmlns:p14="http://schemas.microsoft.com/office/powerpoint/2010/main" val="24552455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C590991-4F91-1638-785A-8C196B7A54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5000"/>
          </a:blip>
          <a:srcRect t="7812" b="7812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7AC500-47E8-B1BF-5E33-C0CD1DE626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2621" y="2580157"/>
            <a:ext cx="9062720" cy="1697685"/>
          </a:xfrm>
        </p:spPr>
        <p:txBody>
          <a:bodyPr anchor="ctr">
            <a:normAutofit/>
          </a:bodyPr>
          <a:lstStyle/>
          <a:p>
            <a:pPr algn="ctr"/>
            <a:r>
              <a:rPr lang="en-CA" sz="4000" dirty="0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THANK YOU!</a:t>
            </a:r>
            <a:endParaRPr lang="en-US" sz="4000" dirty="0">
              <a:solidFill>
                <a:srgbClr val="FFFF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54275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D5A01-248B-C38B-1711-45E65A22D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555588"/>
            <a:ext cx="9238434" cy="857559"/>
          </a:xfrm>
        </p:spPr>
        <p:txBody>
          <a:bodyPr/>
          <a:lstStyle/>
          <a:p>
            <a:pPr algn="ctr"/>
            <a:r>
              <a:rPr lang="en-US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REFERENCE</a:t>
            </a:r>
            <a:endParaRPr lang="en-FI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951FD-9919-9652-D4C8-ADB1DD8DE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318" y="1413147"/>
            <a:ext cx="11259671" cy="520049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FI" dirty="0"/>
              <a:t>[1] </a:t>
            </a:r>
            <a:r>
              <a:rPr lang="en-GB" dirty="0"/>
              <a:t>Behera, B. K., Seth, S., Das, A., &amp; </a:t>
            </a:r>
            <a:r>
              <a:rPr lang="en-GB" dirty="0" err="1"/>
              <a:t>Panigrahi</a:t>
            </a:r>
            <a:r>
              <a:rPr lang="en-GB" dirty="0"/>
              <a:t>, P. K. (2019). Demonstration of entanglement purification and swapping protocol to design quantum repeater in IBM quantum computer. </a:t>
            </a:r>
            <a:r>
              <a:rPr lang="en-GB" i="1" dirty="0"/>
              <a:t>Quantum Information Processing</a:t>
            </a:r>
            <a:r>
              <a:rPr lang="en-GB" dirty="0"/>
              <a:t>, </a:t>
            </a:r>
            <a:r>
              <a:rPr lang="en-GB" i="1" dirty="0"/>
              <a:t>18</a:t>
            </a:r>
            <a:r>
              <a:rPr lang="en-GB" dirty="0"/>
              <a:t>(4), 1-13.</a:t>
            </a:r>
          </a:p>
          <a:p>
            <a:pPr marL="0" indent="0">
              <a:buNone/>
            </a:pPr>
            <a:r>
              <a:rPr lang="en-FI" dirty="0"/>
              <a:t>[2a] </a:t>
            </a:r>
            <a:r>
              <a:rPr lang="en-GB" dirty="0"/>
              <a:t>Kissinger, A., &amp; Meijer-van de Griend, A. (2020). CNOT circuit extraction for topologically-constrained quantum memories. </a:t>
            </a:r>
            <a:r>
              <a:rPr lang="en-GB" i="1" dirty="0"/>
              <a:t>Quantum Information and Computation</a:t>
            </a:r>
            <a:r>
              <a:rPr lang="en-GB" dirty="0"/>
              <a:t>, </a:t>
            </a:r>
            <a:r>
              <a:rPr lang="en-GB" i="1" dirty="0"/>
              <a:t>20</a:t>
            </a:r>
            <a:r>
              <a:rPr lang="en-GB" dirty="0"/>
              <a:t>, 581-596.</a:t>
            </a:r>
          </a:p>
          <a:p>
            <a:pPr marL="0" indent="0">
              <a:buNone/>
            </a:pPr>
            <a:r>
              <a:rPr lang="en-FI" dirty="0"/>
              <a:t>[2b]</a:t>
            </a:r>
            <a:r>
              <a:rPr lang="en-GB" dirty="0"/>
              <a:t> Nash, B., </a:t>
            </a:r>
            <a:r>
              <a:rPr lang="en-GB" dirty="0" err="1"/>
              <a:t>Gheorghiu</a:t>
            </a:r>
            <a:r>
              <a:rPr lang="en-GB" dirty="0"/>
              <a:t>, V., &amp; </a:t>
            </a:r>
            <a:r>
              <a:rPr lang="en-GB" dirty="0" err="1"/>
              <a:t>Mosca</a:t>
            </a:r>
            <a:r>
              <a:rPr lang="en-GB" dirty="0"/>
              <a:t>, M. (2020). Quantum circuit optimizations for NISQ architectures. </a:t>
            </a:r>
            <a:r>
              <a:rPr lang="en-GB" i="1" dirty="0"/>
              <a:t>Quantum Science and Technology</a:t>
            </a:r>
            <a:r>
              <a:rPr lang="en-GB" dirty="0"/>
              <a:t>, </a:t>
            </a:r>
            <a:r>
              <a:rPr lang="en-GB" i="1" dirty="0"/>
              <a:t>5</a:t>
            </a:r>
            <a:r>
              <a:rPr lang="en-GB" dirty="0"/>
              <a:t>(2), 025010.</a:t>
            </a:r>
            <a:endParaRPr lang="en-FI" dirty="0"/>
          </a:p>
          <a:p>
            <a:pPr marL="0" indent="0">
              <a:buNone/>
            </a:pPr>
            <a:r>
              <a:rPr lang="en-FI" dirty="0"/>
              <a:t>[3] </a:t>
            </a:r>
            <a:r>
              <a:rPr lang="en-GB" dirty="0"/>
              <a:t>Wu, B., He, X., Yang, S., Shou, L., Tian, G., Zhang, J., &amp; Sun, X. (2019). Optimization of CNOT circuits under topological constraints. </a:t>
            </a:r>
            <a:r>
              <a:rPr lang="en-GB" i="1" dirty="0" err="1"/>
              <a:t>arXiv</a:t>
            </a:r>
            <a:r>
              <a:rPr lang="en-GB" i="1" dirty="0"/>
              <a:t> preprint arXiv:1910.14478</a:t>
            </a:r>
            <a:r>
              <a:rPr lang="en-GB" dirty="0"/>
              <a:t>.</a:t>
            </a:r>
            <a:endParaRPr lang="en-FI" dirty="0"/>
          </a:p>
          <a:p>
            <a:pPr marL="0" indent="0">
              <a:buNone/>
            </a:pPr>
            <a:r>
              <a:rPr lang="en-FI" dirty="0"/>
              <a:t>[4] </a:t>
            </a:r>
            <a:r>
              <a:rPr lang="en-GB" dirty="0"/>
              <a:t>Li, G., Ding, Y., &amp; </a:t>
            </a:r>
            <a:r>
              <a:rPr lang="en-GB" dirty="0" err="1"/>
              <a:t>Xie</a:t>
            </a:r>
            <a:r>
              <a:rPr lang="en-GB" dirty="0"/>
              <a:t>, Y. (2019, April). Tackling the qubit mapping problem for NISQ-era quantum devices. In </a:t>
            </a:r>
            <a:r>
              <a:rPr lang="en-GB" i="1" dirty="0"/>
              <a:t>Proceedings of the Twenty-Fourth International Conference on Architectural Support for Programming Languages and Operating Systems</a:t>
            </a:r>
            <a:r>
              <a:rPr lang="en-GB" dirty="0"/>
              <a:t> (pp. 1001-1014).</a:t>
            </a:r>
          </a:p>
          <a:p>
            <a:pPr marL="0" indent="0">
              <a:buNone/>
            </a:pPr>
            <a:r>
              <a:rPr lang="en-GB" dirty="0"/>
              <a:t>[5]</a:t>
            </a:r>
            <a:r>
              <a:rPr lang="en-CA" dirty="0"/>
              <a:t> </a:t>
            </a:r>
            <a:r>
              <a:rPr lang="en-CA" dirty="0" err="1"/>
              <a:t>Gheorghiu</a:t>
            </a:r>
            <a:r>
              <a:rPr lang="en-CA" dirty="0"/>
              <a:t>, V., Huang JX., Li, S. M., </a:t>
            </a:r>
            <a:r>
              <a:rPr lang="en-CA" dirty="0" err="1"/>
              <a:t>Mosca</a:t>
            </a:r>
            <a:r>
              <a:rPr lang="en-CA" dirty="0"/>
              <a:t>, M., &amp; Mukhopadhyay, P. (2020). Reducing the CNOT count for Clifford+ T circuits on NISQ architectures. </a:t>
            </a:r>
            <a:r>
              <a:rPr lang="en-CA" i="1" dirty="0" err="1"/>
              <a:t>arXiv</a:t>
            </a:r>
            <a:r>
              <a:rPr lang="en-CA" i="1" dirty="0"/>
              <a:t> preprint arXiv:2011.12191</a:t>
            </a:r>
            <a:r>
              <a:rPr lang="en-CA" dirty="0"/>
              <a:t>.</a:t>
            </a:r>
          </a:p>
          <a:p>
            <a:pPr marL="0" indent="0">
              <a:buNone/>
            </a:pPr>
            <a:r>
              <a:rPr lang="en-CA" dirty="0"/>
              <a:t>[6] Patel, K. N., Markov, I. L., &amp; Hayes, J. P. (2003). Efficient synthesis of linear reversible circuits. </a:t>
            </a:r>
            <a:r>
              <a:rPr lang="en-CA" i="1" dirty="0" err="1"/>
              <a:t>arXiv</a:t>
            </a:r>
            <a:r>
              <a:rPr lang="en-CA" i="1" dirty="0"/>
              <a:t> preprint quant-</a:t>
            </a:r>
            <a:r>
              <a:rPr lang="en-CA" i="1" dirty="0" err="1"/>
              <a:t>ph</a:t>
            </a:r>
            <a:r>
              <a:rPr lang="en-CA" i="1" dirty="0"/>
              <a:t>/0302002</a:t>
            </a:r>
            <a:r>
              <a:rPr lang="en-CA" dirty="0"/>
              <a:t>.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347645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FA6A0-BBF4-FEE9-592D-75CBFCDAB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C5BD5-51F4-E9C6-BD2B-189577A864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307AAC-BE86-5702-631A-FB792CC0C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E4218-F532-5E96-0B93-088A767EB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093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CFB5-C205-C2EB-1471-DC7DB1418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CF927-204A-73D9-64C4-93127294F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73F49C-FFBA-31DE-98FA-3E2DBD8AF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0" y="39060"/>
            <a:ext cx="12122560" cy="681894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FBE13B-6DAD-FDE5-72FB-D3449AF46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5989" y="3214085"/>
            <a:ext cx="629653" cy="429830"/>
          </a:xfrm>
        </p:spPr>
        <p:txBody>
          <a:bodyPr/>
          <a:lstStyle/>
          <a:p>
            <a:fld id="{EFE71E98-A417-4ECC-ACEB-C0490C20DB0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147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E0054-CC68-5F1A-0F2F-0FDAE8F7F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F7778-5EC0-9631-24B8-FA7F94F5A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3C4795-DDCB-2C49-2C55-680E3533A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12731F-7B81-2B48-BD14-FDEA79E2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903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AD3C7-34C7-53CA-A01F-B87F75962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5A032-CE69-0E6D-F4CA-C73FD64628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DAA430-B056-9CDC-B166-6ECB9FFF6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1999" cy="685799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2AEE6A-4F99-8508-76BD-88A1D2186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308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C0C55-FD2E-2C68-56DE-F0B84BFC3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941758"/>
            <a:ext cx="9238434" cy="857559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  <a:effectLst/>
              </a:rPr>
              <a:t>Connectivity Graph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8F158D-9C14-90D0-1F99-C036D3608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>
                <a:solidFill>
                  <a:schemeClr val="bg1"/>
                </a:solidFill>
              </a:rPr>
              <a:t>7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757D97B-65B7-BBE3-A61D-630838D5CE23}"/>
              </a:ext>
            </a:extLst>
          </p:cNvPr>
          <p:cNvSpPr/>
          <p:nvPr/>
        </p:nvSpPr>
        <p:spPr>
          <a:xfrm>
            <a:off x="1123176" y="5580268"/>
            <a:ext cx="1894566" cy="710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F3CFFB0-2A6C-7001-3150-77BB85F6813A}"/>
              </a:ext>
            </a:extLst>
          </p:cNvPr>
          <p:cNvSpPr/>
          <p:nvPr/>
        </p:nvSpPr>
        <p:spPr>
          <a:xfrm>
            <a:off x="7719104" y="690117"/>
            <a:ext cx="524797" cy="50328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837C490-0A28-7AFF-09AA-427B97A0BBEF}"/>
              </a:ext>
            </a:extLst>
          </p:cNvPr>
          <p:cNvSpPr/>
          <p:nvPr/>
        </p:nvSpPr>
        <p:spPr>
          <a:xfrm>
            <a:off x="8565294" y="1322500"/>
            <a:ext cx="537702" cy="47854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162C9CD-95FB-D66A-E555-71F7E219E687}"/>
              </a:ext>
            </a:extLst>
          </p:cNvPr>
          <p:cNvSpPr/>
          <p:nvPr/>
        </p:nvSpPr>
        <p:spPr>
          <a:xfrm>
            <a:off x="7757202" y="1874414"/>
            <a:ext cx="537702" cy="47854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A1E1D83-027B-5531-92BC-F5294520610B}"/>
              </a:ext>
            </a:extLst>
          </p:cNvPr>
          <p:cNvSpPr/>
          <p:nvPr/>
        </p:nvSpPr>
        <p:spPr>
          <a:xfrm>
            <a:off x="9610587" y="702487"/>
            <a:ext cx="537702" cy="47854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B7FF812-9061-8C87-71CD-54FCD45C8BF9}"/>
              </a:ext>
            </a:extLst>
          </p:cNvPr>
          <p:cNvSpPr/>
          <p:nvPr/>
        </p:nvSpPr>
        <p:spPr>
          <a:xfrm>
            <a:off x="9674087" y="1874414"/>
            <a:ext cx="537702" cy="47854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51B0EBD-0AAE-C6B3-4113-B8C411085952}"/>
              </a:ext>
            </a:extLst>
          </p:cNvPr>
          <p:cNvCxnSpPr>
            <a:cxnSpLocks/>
            <a:stCxn id="26" idx="5"/>
            <a:endCxn id="28" idx="1"/>
          </p:cNvCxnSpPr>
          <p:nvPr/>
        </p:nvCxnSpPr>
        <p:spPr>
          <a:xfrm>
            <a:off x="8167046" y="1119695"/>
            <a:ext cx="476993" cy="272886"/>
          </a:xfrm>
          <a:prstGeom prst="line">
            <a:avLst/>
          </a:prstGeom>
          <a:ln w="38100">
            <a:solidFill>
              <a:srgbClr val="9452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2380B15-52A2-FAF3-5EF3-FC01FFD0098C}"/>
              </a:ext>
            </a:extLst>
          </p:cNvPr>
          <p:cNvCxnSpPr>
            <a:cxnSpLocks/>
            <a:stCxn id="30" idx="7"/>
            <a:endCxn id="28" idx="3"/>
          </p:cNvCxnSpPr>
          <p:nvPr/>
        </p:nvCxnSpPr>
        <p:spPr>
          <a:xfrm flipV="1">
            <a:off x="8216159" y="1730961"/>
            <a:ext cx="427880" cy="213534"/>
          </a:xfrm>
          <a:prstGeom prst="line">
            <a:avLst/>
          </a:prstGeom>
          <a:ln w="38100">
            <a:solidFill>
              <a:srgbClr val="9452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6A2322E-DCA7-E5DC-13AE-EE21C082EA2B}"/>
              </a:ext>
            </a:extLst>
          </p:cNvPr>
          <p:cNvCxnSpPr>
            <a:cxnSpLocks/>
            <a:endCxn id="31" idx="2"/>
          </p:cNvCxnSpPr>
          <p:nvPr/>
        </p:nvCxnSpPr>
        <p:spPr>
          <a:xfrm>
            <a:off x="8250181" y="924582"/>
            <a:ext cx="1360406" cy="17176"/>
          </a:xfrm>
          <a:prstGeom prst="line">
            <a:avLst/>
          </a:prstGeom>
          <a:ln w="38100">
            <a:solidFill>
              <a:srgbClr val="9452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22D4288-04F1-25AB-2336-206FB45AFFE1}"/>
              </a:ext>
            </a:extLst>
          </p:cNvPr>
          <p:cNvCxnSpPr>
            <a:cxnSpLocks/>
            <a:stCxn id="28" idx="7"/>
            <a:endCxn id="31" idx="3"/>
          </p:cNvCxnSpPr>
          <p:nvPr/>
        </p:nvCxnSpPr>
        <p:spPr>
          <a:xfrm flipV="1">
            <a:off x="9024251" y="1110948"/>
            <a:ext cx="665081" cy="281633"/>
          </a:xfrm>
          <a:prstGeom prst="line">
            <a:avLst/>
          </a:prstGeom>
          <a:ln w="38100">
            <a:solidFill>
              <a:srgbClr val="9452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78A1242-397E-B202-AB9C-A44C0F6E8364}"/>
              </a:ext>
            </a:extLst>
          </p:cNvPr>
          <p:cNvCxnSpPr>
            <a:cxnSpLocks/>
            <a:stCxn id="30" idx="6"/>
          </p:cNvCxnSpPr>
          <p:nvPr/>
        </p:nvCxnSpPr>
        <p:spPr>
          <a:xfrm flipV="1">
            <a:off x="8294904" y="2096802"/>
            <a:ext cx="1379183" cy="16883"/>
          </a:xfrm>
          <a:prstGeom prst="line">
            <a:avLst/>
          </a:prstGeom>
          <a:ln w="38100">
            <a:solidFill>
              <a:srgbClr val="9452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4444754-1092-37EA-04DB-AE4BB475EB54}"/>
              </a:ext>
            </a:extLst>
          </p:cNvPr>
          <p:cNvCxnSpPr>
            <a:cxnSpLocks/>
            <a:stCxn id="28" idx="5"/>
            <a:endCxn id="32" idx="1"/>
          </p:cNvCxnSpPr>
          <p:nvPr/>
        </p:nvCxnSpPr>
        <p:spPr>
          <a:xfrm>
            <a:off x="9024251" y="1730961"/>
            <a:ext cx="728581" cy="213534"/>
          </a:xfrm>
          <a:prstGeom prst="line">
            <a:avLst/>
          </a:prstGeom>
          <a:ln w="38100">
            <a:solidFill>
              <a:srgbClr val="9452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3A747D25-E6F9-0A19-24D4-0CFFCC21215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23176" y="2648716"/>
                <a:ext cx="10063342" cy="1952966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chemeClr val="bg1"/>
                    </a:solidFill>
                  </a:rPr>
                  <a:t>Definition 1: a </a:t>
                </a:r>
                <a:r>
                  <a:rPr lang="en-US" b="1" i="1" dirty="0">
                    <a:solidFill>
                      <a:schemeClr val="bg1"/>
                    </a:solidFill>
                  </a:rPr>
                  <a:t>graph</a:t>
                </a:r>
                <a:r>
                  <a:rPr lang="en-US" dirty="0">
                    <a:solidFill>
                      <a:schemeClr val="bg1"/>
                    </a:solidFill>
                  </a:rPr>
                  <a:t> is an ordered pair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is the set of vertices,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is the set of edges. Each edge is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. 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Degree of a vertex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: the number of edges that are incident to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.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Weight of an edge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→ 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3A747D25-E6F9-0A19-24D4-0CFFCC2121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23176" y="2648716"/>
                <a:ext cx="10063342" cy="1952966"/>
              </a:xfrm>
              <a:blipFill>
                <a:blip r:embed="rId3"/>
                <a:stretch>
                  <a:fillRect l="-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6019CC0B-E996-375E-6EDF-4BA30B6F018C}"/>
              </a:ext>
            </a:extLst>
          </p:cNvPr>
          <p:cNvSpPr txBox="1">
            <a:spLocks/>
          </p:cNvSpPr>
          <p:nvPr/>
        </p:nvSpPr>
        <p:spPr>
          <a:xfrm>
            <a:off x="1123176" y="4661306"/>
            <a:ext cx="10063342" cy="19529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SzPct val="8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8288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6344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0080" indent="-18288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Definition 2: a </a:t>
            </a:r>
            <a:r>
              <a:rPr lang="en-US" b="1" i="1" dirty="0">
                <a:solidFill>
                  <a:schemeClr val="bg1"/>
                </a:solidFill>
              </a:rPr>
              <a:t>connectivity graph </a:t>
            </a:r>
            <a:r>
              <a:rPr lang="en-US" dirty="0">
                <a:solidFill>
                  <a:schemeClr val="bg1"/>
                </a:solidFill>
              </a:rPr>
              <a:t>represents the connectivity constraints of a hardware topology. </a:t>
            </a:r>
          </a:p>
          <a:p>
            <a:r>
              <a:rPr lang="en-US" dirty="0">
                <a:solidFill>
                  <a:schemeClr val="bg1"/>
                </a:solidFill>
              </a:rPr>
              <a:t>Each vertex represents a distinct physical qubits.</a:t>
            </a:r>
          </a:p>
          <a:p>
            <a:r>
              <a:rPr lang="en-US" dirty="0">
                <a:solidFill>
                  <a:schemeClr val="bg1"/>
                </a:solidFill>
              </a:rPr>
              <a:t>When two qubits are adjacent, there is an edge between the corresponding vertices.</a:t>
            </a:r>
          </a:p>
          <a:p>
            <a:r>
              <a:rPr lang="en-US" dirty="0">
                <a:solidFill>
                  <a:schemeClr val="bg1"/>
                </a:solidFill>
              </a:rPr>
              <a:t>Here we consider a </a:t>
            </a:r>
            <a:r>
              <a:rPr lang="en-US" b="1" i="1" dirty="0">
                <a:solidFill>
                  <a:schemeClr val="bg1"/>
                </a:solidFill>
              </a:rPr>
              <a:t>simple connected graph</a:t>
            </a:r>
            <a:r>
              <a:rPr lang="en-US" dirty="0">
                <a:solidFill>
                  <a:schemeClr val="bg1"/>
                </a:solidFill>
              </a:rPr>
              <a:t>: undirected, without self-loops.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11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C0C55-FD2E-2C68-56DE-F0B84BFC3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341" y="441937"/>
            <a:ext cx="6798234" cy="857559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  <a:effectLst/>
              </a:rPr>
              <a:t>More Graph terminologies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8F158D-9C14-90D0-1F99-C036D3608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>
                <a:solidFill>
                  <a:schemeClr val="bg1"/>
                </a:solidFill>
              </a:rPr>
              <a:t>8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757D97B-65B7-BBE3-A61D-630838D5CE23}"/>
              </a:ext>
            </a:extLst>
          </p:cNvPr>
          <p:cNvSpPr/>
          <p:nvPr/>
        </p:nvSpPr>
        <p:spPr>
          <a:xfrm>
            <a:off x="1123176" y="5580268"/>
            <a:ext cx="1894566" cy="710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F3CFFB0-2A6C-7001-3150-77BB85F6813A}"/>
              </a:ext>
            </a:extLst>
          </p:cNvPr>
          <p:cNvSpPr/>
          <p:nvPr/>
        </p:nvSpPr>
        <p:spPr>
          <a:xfrm>
            <a:off x="8222532" y="367435"/>
            <a:ext cx="524797" cy="50328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837C490-0A28-7AFF-09AA-427B97A0BBEF}"/>
              </a:ext>
            </a:extLst>
          </p:cNvPr>
          <p:cNvSpPr/>
          <p:nvPr/>
        </p:nvSpPr>
        <p:spPr>
          <a:xfrm>
            <a:off x="9068722" y="999818"/>
            <a:ext cx="537702" cy="47854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162C9CD-95FB-D66A-E555-71F7E219E687}"/>
              </a:ext>
            </a:extLst>
          </p:cNvPr>
          <p:cNvSpPr/>
          <p:nvPr/>
        </p:nvSpPr>
        <p:spPr>
          <a:xfrm>
            <a:off x="8260630" y="1551732"/>
            <a:ext cx="537702" cy="47854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A1E1D83-027B-5531-92BC-F5294520610B}"/>
              </a:ext>
            </a:extLst>
          </p:cNvPr>
          <p:cNvSpPr/>
          <p:nvPr/>
        </p:nvSpPr>
        <p:spPr>
          <a:xfrm>
            <a:off x="10114015" y="379805"/>
            <a:ext cx="537702" cy="47854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B7FF812-9061-8C87-71CD-54FCD45C8BF9}"/>
              </a:ext>
            </a:extLst>
          </p:cNvPr>
          <p:cNvSpPr/>
          <p:nvPr/>
        </p:nvSpPr>
        <p:spPr>
          <a:xfrm>
            <a:off x="10177515" y="1551732"/>
            <a:ext cx="537702" cy="47854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51B0EBD-0AAE-C6B3-4113-B8C411085952}"/>
              </a:ext>
            </a:extLst>
          </p:cNvPr>
          <p:cNvCxnSpPr>
            <a:cxnSpLocks/>
            <a:stCxn id="26" idx="5"/>
            <a:endCxn id="28" idx="1"/>
          </p:cNvCxnSpPr>
          <p:nvPr/>
        </p:nvCxnSpPr>
        <p:spPr>
          <a:xfrm>
            <a:off x="8670474" y="797013"/>
            <a:ext cx="476993" cy="272886"/>
          </a:xfrm>
          <a:prstGeom prst="line">
            <a:avLst/>
          </a:prstGeom>
          <a:ln w="38100">
            <a:solidFill>
              <a:srgbClr val="9452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2380B15-52A2-FAF3-5EF3-FC01FFD0098C}"/>
              </a:ext>
            </a:extLst>
          </p:cNvPr>
          <p:cNvCxnSpPr>
            <a:cxnSpLocks/>
            <a:stCxn id="30" idx="7"/>
            <a:endCxn id="28" idx="3"/>
          </p:cNvCxnSpPr>
          <p:nvPr/>
        </p:nvCxnSpPr>
        <p:spPr>
          <a:xfrm flipV="1">
            <a:off x="8719587" y="1408279"/>
            <a:ext cx="427880" cy="213534"/>
          </a:xfrm>
          <a:prstGeom prst="line">
            <a:avLst/>
          </a:prstGeom>
          <a:ln w="38100">
            <a:solidFill>
              <a:srgbClr val="9452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6A2322E-DCA7-E5DC-13AE-EE21C082EA2B}"/>
              </a:ext>
            </a:extLst>
          </p:cNvPr>
          <p:cNvCxnSpPr>
            <a:cxnSpLocks/>
            <a:endCxn id="31" idx="2"/>
          </p:cNvCxnSpPr>
          <p:nvPr/>
        </p:nvCxnSpPr>
        <p:spPr>
          <a:xfrm>
            <a:off x="8753609" y="601900"/>
            <a:ext cx="1360406" cy="17176"/>
          </a:xfrm>
          <a:prstGeom prst="line">
            <a:avLst/>
          </a:prstGeom>
          <a:ln w="38100">
            <a:solidFill>
              <a:srgbClr val="9452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22D4288-04F1-25AB-2336-206FB45AFFE1}"/>
              </a:ext>
            </a:extLst>
          </p:cNvPr>
          <p:cNvCxnSpPr>
            <a:cxnSpLocks/>
            <a:stCxn id="28" idx="7"/>
            <a:endCxn id="31" idx="3"/>
          </p:cNvCxnSpPr>
          <p:nvPr/>
        </p:nvCxnSpPr>
        <p:spPr>
          <a:xfrm flipV="1">
            <a:off x="9527679" y="788266"/>
            <a:ext cx="665081" cy="281633"/>
          </a:xfrm>
          <a:prstGeom prst="line">
            <a:avLst/>
          </a:prstGeom>
          <a:ln w="38100">
            <a:solidFill>
              <a:srgbClr val="9452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78A1242-397E-B202-AB9C-A44C0F6E8364}"/>
              </a:ext>
            </a:extLst>
          </p:cNvPr>
          <p:cNvCxnSpPr>
            <a:cxnSpLocks/>
            <a:stCxn id="30" idx="6"/>
          </p:cNvCxnSpPr>
          <p:nvPr/>
        </p:nvCxnSpPr>
        <p:spPr>
          <a:xfrm flipV="1">
            <a:off x="8798332" y="1774120"/>
            <a:ext cx="1379183" cy="16883"/>
          </a:xfrm>
          <a:prstGeom prst="line">
            <a:avLst/>
          </a:prstGeom>
          <a:ln w="38100">
            <a:solidFill>
              <a:srgbClr val="9452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4444754-1092-37EA-04DB-AE4BB475EB54}"/>
              </a:ext>
            </a:extLst>
          </p:cNvPr>
          <p:cNvCxnSpPr>
            <a:cxnSpLocks/>
            <a:stCxn id="28" idx="5"/>
            <a:endCxn id="32" idx="1"/>
          </p:cNvCxnSpPr>
          <p:nvPr/>
        </p:nvCxnSpPr>
        <p:spPr>
          <a:xfrm>
            <a:off x="9527679" y="1408279"/>
            <a:ext cx="728581" cy="213534"/>
          </a:xfrm>
          <a:prstGeom prst="line">
            <a:avLst/>
          </a:prstGeom>
          <a:ln w="38100">
            <a:solidFill>
              <a:srgbClr val="9452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7482DA5-61A9-46F3-B45A-1E6F78385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341" y="1492272"/>
            <a:ext cx="6640399" cy="136335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Definition 3: a </a:t>
            </a:r>
            <a:r>
              <a:rPr lang="en-US" b="1" i="1" dirty="0">
                <a:solidFill>
                  <a:schemeClr val="bg1"/>
                </a:solidFill>
              </a:rPr>
              <a:t>cut vertex </a:t>
            </a:r>
            <a:r>
              <a:rPr lang="en-US" dirty="0">
                <a:solidFill>
                  <a:schemeClr val="bg1"/>
                </a:solidFill>
              </a:rPr>
              <a:t>is a vertex whose removal will disconnect the graph. A </a:t>
            </a:r>
            <a:r>
              <a:rPr lang="en-US" b="1" i="1" dirty="0">
                <a:solidFill>
                  <a:schemeClr val="bg1"/>
                </a:solidFill>
              </a:rPr>
              <a:t>non-cutting vertex </a:t>
            </a:r>
            <a:r>
              <a:rPr lang="en-US" dirty="0">
                <a:solidFill>
                  <a:schemeClr val="bg1"/>
                </a:solidFill>
              </a:rPr>
              <a:t>is a vertex that is not a cut vertex.</a:t>
            </a:r>
          </a:p>
          <a:p>
            <a:r>
              <a:rPr lang="en-US" dirty="0">
                <a:solidFill>
                  <a:schemeClr val="bg1"/>
                </a:solidFill>
              </a:rPr>
              <a:t>Vertex 2 is a cut vertex, but vertices 1, 4, 3, 5 are not.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4">
                <a:extLst>
                  <a:ext uri="{FF2B5EF4-FFF2-40B4-BE49-F238E27FC236}">
                    <a16:creationId xmlns:a16="http://schemas.microsoft.com/office/drawing/2014/main" id="{2CB9A375-3E74-032A-4951-CA3036A2BDE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5341" y="3175703"/>
                <a:ext cx="10631290" cy="31147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74320" indent="-274320" algn="l" defTabSz="914400" rtl="0" eaLnBrk="1" latinLnBrk="0" hangingPunct="1">
                  <a:lnSpc>
                    <a:spcPct val="130000"/>
                  </a:lnSpc>
                  <a:spcBef>
                    <a:spcPts val="1000"/>
                  </a:spcBef>
                  <a:buSzPct val="85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74320" indent="0" algn="l" defTabSz="914400" rtl="0" eaLnBrk="1" latinLnBrk="0" hangingPunct="1">
                  <a:lnSpc>
                    <a:spcPct val="130000"/>
                  </a:lnSpc>
                  <a:spcBef>
                    <a:spcPts val="500"/>
                  </a:spcBef>
                  <a:buSzPct val="85000"/>
                  <a:buFontTx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indent="-182880" algn="l" defTabSz="914400" rtl="0" eaLnBrk="1" latinLnBrk="0" hangingPunct="1">
                  <a:lnSpc>
                    <a:spcPct val="130000"/>
                  </a:lnSpc>
                  <a:spcBef>
                    <a:spcPts val="500"/>
                  </a:spcBef>
                  <a:buSzPct val="8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6344" indent="0" algn="l" defTabSz="914400" rtl="0" eaLnBrk="1" latinLnBrk="0" hangingPunct="1">
                  <a:lnSpc>
                    <a:spcPct val="130000"/>
                  </a:lnSpc>
                  <a:spcBef>
                    <a:spcPts val="500"/>
                  </a:spcBef>
                  <a:buSzPct val="85000"/>
                  <a:buFontTx/>
                  <a:buNone/>
                  <a:defRPr sz="12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40080" indent="-182880" algn="l" defTabSz="914400" rtl="0" eaLnBrk="1" latinLnBrk="0" hangingPunct="1">
                  <a:lnSpc>
                    <a:spcPct val="130000"/>
                  </a:lnSpc>
                  <a:spcBef>
                    <a:spcPts val="500"/>
                  </a:spcBef>
                  <a:buSzPct val="85000"/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>
                    <a:solidFill>
                      <a:schemeClr val="bg1"/>
                    </a:solidFill>
                  </a:rPr>
                  <a:t>Definition 4: a </a:t>
                </a:r>
                <a:r>
                  <a:rPr lang="en-US" b="1" i="1" dirty="0">
                    <a:solidFill>
                      <a:schemeClr val="bg1"/>
                    </a:solidFill>
                  </a:rPr>
                  <a:t>subgraph</a:t>
                </a:r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=(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is a graph such that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bg1"/>
                    </a:solidFill>
                  </a:rPr>
                  <a:t>Definition 5: a </a:t>
                </a:r>
                <a:r>
                  <a:rPr lang="en-US" b="1" i="1" dirty="0">
                    <a:solidFill>
                      <a:schemeClr val="bg1"/>
                    </a:solidFill>
                  </a:rPr>
                  <a:t>tree</a:t>
                </a:r>
                <a:r>
                  <a:rPr lang="en-US" dirty="0">
                    <a:solidFill>
                      <a:schemeClr val="bg1"/>
                    </a:solidFill>
                  </a:rPr>
                  <a:t> is an undirected connected graph with no path starting and ending at the same vertex.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bg1"/>
                    </a:solidFill>
                  </a:rPr>
                  <a:t>Definition 6: a </a:t>
                </a:r>
                <a:r>
                  <a:rPr lang="en-US" b="1" i="1" dirty="0">
                    <a:solidFill>
                      <a:schemeClr val="bg1"/>
                    </a:solidFill>
                  </a:rPr>
                  <a:t>minimum spanning tree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of  a connected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is a subgraph of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such that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;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the sum of edge weight is minimal;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connected.</a:t>
                </a:r>
              </a:p>
            </p:txBody>
          </p:sp>
        </mc:Choice>
        <mc:Fallback xmlns="">
          <p:sp>
            <p:nvSpPr>
              <p:cNvPr id="6" name="Content Placeholder 4">
                <a:extLst>
                  <a:ext uri="{FF2B5EF4-FFF2-40B4-BE49-F238E27FC236}">
                    <a16:creationId xmlns:a16="http://schemas.microsoft.com/office/drawing/2014/main" id="{2CB9A375-3E74-032A-4951-CA3036A2B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341" y="3175703"/>
                <a:ext cx="10631290" cy="3114736"/>
              </a:xfrm>
              <a:prstGeom prst="rect">
                <a:avLst/>
              </a:prstGeom>
              <a:blipFill>
                <a:blip r:embed="rId2"/>
                <a:stretch>
                  <a:fillRect l="-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0667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ortalVTI">
  <a:themeElements>
    <a:clrScheme name="Earth">
      <a:dk1>
        <a:sysClr val="windowText" lastClr="000000"/>
      </a:dk1>
      <a:lt1>
        <a:sysClr val="window" lastClr="FFFFFF"/>
      </a:lt1>
      <a:dk2>
        <a:srgbClr val="051618"/>
      </a:dk2>
      <a:lt2>
        <a:srgbClr val="E8E8DF"/>
      </a:lt2>
      <a:accent1>
        <a:srgbClr val="2D714C"/>
      </a:accent1>
      <a:accent2>
        <a:srgbClr val="1F7985"/>
      </a:accent2>
      <a:accent3>
        <a:srgbClr val="0D6756"/>
      </a:accent3>
      <a:accent4>
        <a:srgbClr val="40945E"/>
      </a:accent4>
      <a:accent5>
        <a:srgbClr val="389896"/>
      </a:accent5>
      <a:accent6>
        <a:srgbClr val="64924A"/>
      </a:accent6>
      <a:hlink>
        <a:srgbClr val="1F855C"/>
      </a:hlink>
      <a:folHlink>
        <a:srgbClr val="227390"/>
      </a:folHlink>
    </a:clrScheme>
    <a:fontScheme name="Earth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rtalVTI" id="{0E0D5035-C7F2-4607-91F4-D5D5F886A15A}" vid="{EAFF3D8B-AC13-4E90-80A9-182200FBC86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2487</TotalTime>
  <Words>1206</Words>
  <Application>Microsoft Macintosh PowerPoint</Application>
  <PresentationFormat>Widescreen</PresentationFormat>
  <Paragraphs>141</Paragraphs>
  <Slides>31</Slides>
  <Notes>16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Cambria Math</vt:lpstr>
      <vt:lpstr>Trade Gothic Next Cond</vt:lpstr>
      <vt:lpstr>Trade Gothic Next Light</vt:lpstr>
      <vt:lpstr>PortalVTI</vt:lpstr>
      <vt:lpstr>Dynamic Qubit Allocation and Routing for Constrained Topologies by CNOT Circuit Re-sYNthesis</vt:lpstr>
      <vt:lpstr>Background</vt:lpstr>
      <vt:lpstr>Connectivity constraints</vt:lpstr>
      <vt:lpstr>PowerPoint Presentation</vt:lpstr>
      <vt:lpstr>PowerPoint Presentation</vt:lpstr>
      <vt:lpstr>PowerPoint Presentation</vt:lpstr>
      <vt:lpstr>PowerPoint Presentation</vt:lpstr>
      <vt:lpstr>Connectivity Graph</vt:lpstr>
      <vt:lpstr>More Graph terminologies</vt:lpstr>
      <vt:lpstr>Minimum Steiner Tree</vt:lpstr>
      <vt:lpstr>The swap-based routing</vt:lpstr>
      <vt:lpstr>THE Circuit  re-synthesis Task</vt:lpstr>
      <vt:lpstr>PowerPoint Presentation</vt:lpstr>
      <vt:lpstr>PowerPoint Presentation</vt:lpstr>
      <vt:lpstr>PowerPoint Presentation</vt:lpstr>
      <vt:lpstr>The execution of PermRowCoL </vt:lpstr>
      <vt:lpstr>PermRowCol + Reverse traversal [4] </vt:lpstr>
      <vt:lpstr>Let’s look at an example execution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Problems</vt:lpstr>
      <vt:lpstr>THANK YOU!</vt:lpstr>
      <vt:lpstr>REFERENCE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Dynamic qubit allocation and routing for constrained topologies by CNOT circuit re-synthesis </dc:title>
  <dc:creator>Sarah Li</dc:creator>
  <cp:lastModifiedBy>Sarah Li</cp:lastModifiedBy>
  <cp:revision>61</cp:revision>
  <dcterms:created xsi:type="dcterms:W3CDTF">2022-06-25T01:18:58Z</dcterms:created>
  <dcterms:modified xsi:type="dcterms:W3CDTF">2023-02-14T03:55:23Z</dcterms:modified>
</cp:coreProperties>
</file>